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6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7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8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9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12" r:id="rId2"/>
    <p:sldMasterId id="2147483716" r:id="rId3"/>
    <p:sldMasterId id="2147483719" r:id="rId4"/>
    <p:sldMasterId id="2147483707" r:id="rId5"/>
    <p:sldMasterId id="2147483702" r:id="rId6"/>
    <p:sldMasterId id="2147483741" r:id="rId7"/>
    <p:sldMasterId id="2147483746" r:id="rId8"/>
    <p:sldMasterId id="2147483750" r:id="rId9"/>
    <p:sldMasterId id="2147483753" r:id="rId10"/>
  </p:sldMasterIdLst>
  <p:notesMasterIdLst>
    <p:notesMasterId r:id="rId109"/>
  </p:notesMasterIdLst>
  <p:sldIdLst>
    <p:sldId id="304" r:id="rId11"/>
    <p:sldId id="368" r:id="rId12"/>
    <p:sldId id="357" r:id="rId13"/>
    <p:sldId id="451" r:id="rId14"/>
    <p:sldId id="415" r:id="rId15"/>
    <p:sldId id="457" r:id="rId16"/>
    <p:sldId id="416" r:id="rId17"/>
    <p:sldId id="359" r:id="rId18"/>
    <p:sldId id="326" r:id="rId19"/>
    <p:sldId id="373" r:id="rId20"/>
    <p:sldId id="372" r:id="rId21"/>
    <p:sldId id="452" r:id="rId22"/>
    <p:sldId id="465" r:id="rId23"/>
    <p:sldId id="292" r:id="rId24"/>
    <p:sldId id="459" r:id="rId25"/>
    <p:sldId id="461" r:id="rId26"/>
    <p:sldId id="462" r:id="rId27"/>
    <p:sldId id="371" r:id="rId28"/>
    <p:sldId id="259" r:id="rId29"/>
    <p:sldId id="260" r:id="rId30"/>
    <p:sldId id="265" r:id="rId31"/>
    <p:sldId id="266" r:id="rId32"/>
    <p:sldId id="273" r:id="rId33"/>
    <p:sldId id="274" r:id="rId34"/>
    <p:sldId id="277" r:id="rId35"/>
    <p:sldId id="370" r:id="rId36"/>
    <p:sldId id="466" r:id="rId37"/>
    <p:sldId id="467" r:id="rId38"/>
    <p:sldId id="468" r:id="rId39"/>
    <p:sldId id="470" r:id="rId40"/>
    <p:sldId id="471" r:id="rId41"/>
    <p:sldId id="472" r:id="rId42"/>
    <p:sldId id="473" r:id="rId43"/>
    <p:sldId id="369" r:id="rId44"/>
    <p:sldId id="377" r:id="rId45"/>
    <p:sldId id="474" r:id="rId46"/>
    <p:sldId id="475" r:id="rId47"/>
    <p:sldId id="477" r:id="rId48"/>
    <p:sldId id="478" r:id="rId49"/>
    <p:sldId id="480" r:id="rId50"/>
    <p:sldId id="313" r:id="rId51"/>
    <p:sldId id="481" r:id="rId52"/>
    <p:sldId id="316" r:id="rId53"/>
    <p:sldId id="317" r:id="rId54"/>
    <p:sldId id="318" r:id="rId55"/>
    <p:sldId id="376" r:id="rId56"/>
    <p:sldId id="396" r:id="rId57"/>
    <p:sldId id="482" r:id="rId58"/>
    <p:sldId id="306" r:id="rId59"/>
    <p:sldId id="484" r:id="rId60"/>
    <p:sldId id="485" r:id="rId61"/>
    <p:sldId id="486" r:id="rId62"/>
    <p:sldId id="487" r:id="rId63"/>
    <p:sldId id="488" r:id="rId64"/>
    <p:sldId id="489" r:id="rId65"/>
    <p:sldId id="490" r:id="rId66"/>
    <p:sldId id="375" r:id="rId67"/>
    <p:sldId id="258" r:id="rId68"/>
    <p:sldId id="497" r:id="rId69"/>
    <p:sldId id="262" r:id="rId70"/>
    <p:sldId id="263" r:id="rId71"/>
    <p:sldId id="296" r:id="rId72"/>
    <p:sldId id="284" r:id="rId73"/>
    <p:sldId id="504" r:id="rId74"/>
    <p:sldId id="286" r:id="rId75"/>
    <p:sldId id="287" r:id="rId76"/>
    <p:sldId id="288" r:id="rId77"/>
    <p:sldId id="289" r:id="rId78"/>
    <p:sldId id="290" r:id="rId79"/>
    <p:sldId id="291" r:id="rId80"/>
    <p:sldId id="505" r:id="rId81"/>
    <p:sldId id="366" r:id="rId82"/>
    <p:sldId id="365" r:id="rId83"/>
    <p:sldId id="491" r:id="rId84"/>
    <p:sldId id="494" r:id="rId85"/>
    <p:sldId id="496" r:id="rId86"/>
    <p:sldId id="493" r:id="rId87"/>
    <p:sldId id="492" r:id="rId88"/>
    <p:sldId id="382" r:id="rId89"/>
    <p:sldId id="506" r:id="rId90"/>
    <p:sldId id="507" r:id="rId91"/>
    <p:sldId id="508" r:id="rId92"/>
    <p:sldId id="510" r:id="rId93"/>
    <p:sldId id="512" r:id="rId94"/>
    <p:sldId id="513" r:id="rId95"/>
    <p:sldId id="514" r:id="rId96"/>
    <p:sldId id="515" r:id="rId97"/>
    <p:sldId id="516" r:id="rId98"/>
    <p:sldId id="521" r:id="rId99"/>
    <p:sldId id="517" r:id="rId100"/>
    <p:sldId id="519" r:id="rId101"/>
    <p:sldId id="381" r:id="rId102"/>
    <p:sldId id="364" r:id="rId103"/>
    <p:sldId id="363" r:id="rId104"/>
    <p:sldId id="450" r:id="rId105"/>
    <p:sldId id="383" r:id="rId106"/>
    <p:sldId id="458" r:id="rId107"/>
    <p:sldId id="285" r:id="rId10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4E5F"/>
    <a:srgbClr val="873245"/>
    <a:srgbClr val="B11B39"/>
    <a:srgbClr val="CB4F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2" autoAdjust="0"/>
    <p:restoredTop sz="93792" autoAdjust="0"/>
  </p:normalViewPr>
  <p:slideViewPr>
    <p:cSldViewPr snapToGrid="0">
      <p:cViewPr varScale="1">
        <p:scale>
          <a:sx n="107" d="100"/>
          <a:sy n="107" d="100"/>
        </p:scale>
        <p:origin x="1488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6.xml"/><Relationship Id="rId21" Type="http://schemas.openxmlformats.org/officeDocument/2006/relationships/slide" Target="slides/slide11.xml"/><Relationship Id="rId42" Type="http://schemas.openxmlformats.org/officeDocument/2006/relationships/slide" Target="slides/slide32.xml"/><Relationship Id="rId47" Type="http://schemas.openxmlformats.org/officeDocument/2006/relationships/slide" Target="slides/slide37.xml"/><Relationship Id="rId63" Type="http://schemas.openxmlformats.org/officeDocument/2006/relationships/slide" Target="slides/slide53.xml"/><Relationship Id="rId68" Type="http://schemas.openxmlformats.org/officeDocument/2006/relationships/slide" Target="slides/slide58.xml"/><Relationship Id="rId84" Type="http://schemas.openxmlformats.org/officeDocument/2006/relationships/slide" Target="slides/slide74.xml"/><Relationship Id="rId89" Type="http://schemas.openxmlformats.org/officeDocument/2006/relationships/slide" Target="slides/slide79.xml"/><Relationship Id="rId112" Type="http://schemas.openxmlformats.org/officeDocument/2006/relationships/theme" Target="theme/theme1.xml"/><Relationship Id="rId16" Type="http://schemas.openxmlformats.org/officeDocument/2006/relationships/slide" Target="slides/slide6.xml"/><Relationship Id="rId107" Type="http://schemas.openxmlformats.org/officeDocument/2006/relationships/slide" Target="slides/slide97.xml"/><Relationship Id="rId11" Type="http://schemas.openxmlformats.org/officeDocument/2006/relationships/slide" Target="slides/slide1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53" Type="http://schemas.openxmlformats.org/officeDocument/2006/relationships/slide" Target="slides/slide43.xml"/><Relationship Id="rId58" Type="http://schemas.openxmlformats.org/officeDocument/2006/relationships/slide" Target="slides/slide48.xml"/><Relationship Id="rId74" Type="http://schemas.openxmlformats.org/officeDocument/2006/relationships/slide" Target="slides/slide64.xml"/><Relationship Id="rId79" Type="http://schemas.openxmlformats.org/officeDocument/2006/relationships/slide" Target="slides/slide69.xml"/><Relationship Id="rId102" Type="http://schemas.openxmlformats.org/officeDocument/2006/relationships/slide" Target="slides/slide92.xml"/><Relationship Id="rId5" Type="http://schemas.openxmlformats.org/officeDocument/2006/relationships/slideMaster" Target="slideMasters/slideMaster5.xml"/><Relationship Id="rId90" Type="http://schemas.openxmlformats.org/officeDocument/2006/relationships/slide" Target="slides/slide80.xml"/><Relationship Id="rId95" Type="http://schemas.openxmlformats.org/officeDocument/2006/relationships/slide" Target="slides/slide85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43" Type="http://schemas.openxmlformats.org/officeDocument/2006/relationships/slide" Target="slides/slide33.xml"/><Relationship Id="rId48" Type="http://schemas.openxmlformats.org/officeDocument/2006/relationships/slide" Target="slides/slide38.xml"/><Relationship Id="rId64" Type="http://schemas.openxmlformats.org/officeDocument/2006/relationships/slide" Target="slides/slide54.xml"/><Relationship Id="rId69" Type="http://schemas.openxmlformats.org/officeDocument/2006/relationships/slide" Target="slides/slide59.xml"/><Relationship Id="rId113" Type="http://schemas.openxmlformats.org/officeDocument/2006/relationships/tableStyles" Target="tableStyles.xml"/><Relationship Id="rId80" Type="http://schemas.openxmlformats.org/officeDocument/2006/relationships/slide" Target="slides/slide70.xml"/><Relationship Id="rId85" Type="http://schemas.openxmlformats.org/officeDocument/2006/relationships/slide" Target="slides/slide75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59" Type="http://schemas.openxmlformats.org/officeDocument/2006/relationships/slide" Target="slides/slide49.xml"/><Relationship Id="rId103" Type="http://schemas.openxmlformats.org/officeDocument/2006/relationships/slide" Target="slides/slide93.xml"/><Relationship Id="rId108" Type="http://schemas.openxmlformats.org/officeDocument/2006/relationships/slide" Target="slides/slide98.xml"/><Relationship Id="rId54" Type="http://schemas.openxmlformats.org/officeDocument/2006/relationships/slide" Target="slides/slide44.xml"/><Relationship Id="rId70" Type="http://schemas.openxmlformats.org/officeDocument/2006/relationships/slide" Target="slides/slide60.xml"/><Relationship Id="rId75" Type="http://schemas.openxmlformats.org/officeDocument/2006/relationships/slide" Target="slides/slide65.xml"/><Relationship Id="rId91" Type="http://schemas.openxmlformats.org/officeDocument/2006/relationships/slide" Target="slides/slide81.xml"/><Relationship Id="rId96" Type="http://schemas.openxmlformats.org/officeDocument/2006/relationships/slide" Target="slides/slide86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slide" Target="slides/slide39.xml"/><Relationship Id="rId57" Type="http://schemas.openxmlformats.org/officeDocument/2006/relationships/slide" Target="slides/slide47.xml"/><Relationship Id="rId106" Type="http://schemas.openxmlformats.org/officeDocument/2006/relationships/slide" Target="slides/slide96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slide" Target="slides/slide42.xml"/><Relationship Id="rId60" Type="http://schemas.openxmlformats.org/officeDocument/2006/relationships/slide" Target="slides/slide50.xml"/><Relationship Id="rId65" Type="http://schemas.openxmlformats.org/officeDocument/2006/relationships/slide" Target="slides/slide55.xml"/><Relationship Id="rId73" Type="http://schemas.openxmlformats.org/officeDocument/2006/relationships/slide" Target="slides/slide63.xml"/><Relationship Id="rId78" Type="http://schemas.openxmlformats.org/officeDocument/2006/relationships/slide" Target="slides/slide68.xml"/><Relationship Id="rId81" Type="http://schemas.openxmlformats.org/officeDocument/2006/relationships/slide" Target="slides/slide71.xml"/><Relationship Id="rId86" Type="http://schemas.openxmlformats.org/officeDocument/2006/relationships/slide" Target="slides/slide76.xml"/><Relationship Id="rId94" Type="http://schemas.openxmlformats.org/officeDocument/2006/relationships/slide" Target="slides/slide84.xml"/><Relationship Id="rId99" Type="http://schemas.openxmlformats.org/officeDocument/2006/relationships/slide" Target="slides/slide89.xml"/><Relationship Id="rId101" Type="http://schemas.openxmlformats.org/officeDocument/2006/relationships/slide" Target="slides/slide9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39" Type="http://schemas.openxmlformats.org/officeDocument/2006/relationships/slide" Target="slides/slide29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24.xml"/><Relationship Id="rId50" Type="http://schemas.openxmlformats.org/officeDocument/2006/relationships/slide" Target="slides/slide40.xml"/><Relationship Id="rId55" Type="http://schemas.openxmlformats.org/officeDocument/2006/relationships/slide" Target="slides/slide45.xml"/><Relationship Id="rId76" Type="http://schemas.openxmlformats.org/officeDocument/2006/relationships/slide" Target="slides/slide66.xml"/><Relationship Id="rId97" Type="http://schemas.openxmlformats.org/officeDocument/2006/relationships/slide" Target="slides/slide87.xml"/><Relationship Id="rId104" Type="http://schemas.openxmlformats.org/officeDocument/2006/relationships/slide" Target="slides/slide94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61.xml"/><Relationship Id="rId92" Type="http://schemas.openxmlformats.org/officeDocument/2006/relationships/slide" Target="slides/slide82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19.xml"/><Relationship Id="rId24" Type="http://schemas.openxmlformats.org/officeDocument/2006/relationships/slide" Target="slides/slide14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66" Type="http://schemas.openxmlformats.org/officeDocument/2006/relationships/slide" Target="slides/slide56.xml"/><Relationship Id="rId87" Type="http://schemas.openxmlformats.org/officeDocument/2006/relationships/slide" Target="slides/slide77.xml"/><Relationship Id="rId110" Type="http://schemas.openxmlformats.org/officeDocument/2006/relationships/presProps" Target="presProps.xml"/><Relationship Id="rId61" Type="http://schemas.openxmlformats.org/officeDocument/2006/relationships/slide" Target="slides/slide51.xml"/><Relationship Id="rId82" Type="http://schemas.openxmlformats.org/officeDocument/2006/relationships/slide" Target="slides/slide72.xml"/><Relationship Id="rId19" Type="http://schemas.openxmlformats.org/officeDocument/2006/relationships/slide" Target="slides/slide9.xml"/><Relationship Id="rId14" Type="http://schemas.openxmlformats.org/officeDocument/2006/relationships/slide" Target="slides/slide4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56" Type="http://schemas.openxmlformats.org/officeDocument/2006/relationships/slide" Target="slides/slide46.xml"/><Relationship Id="rId77" Type="http://schemas.openxmlformats.org/officeDocument/2006/relationships/slide" Target="slides/slide67.xml"/><Relationship Id="rId100" Type="http://schemas.openxmlformats.org/officeDocument/2006/relationships/slide" Target="slides/slide90.xml"/><Relationship Id="rId105" Type="http://schemas.openxmlformats.org/officeDocument/2006/relationships/slide" Target="slides/slide95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1.xml"/><Relationship Id="rId72" Type="http://schemas.openxmlformats.org/officeDocument/2006/relationships/slide" Target="slides/slide62.xml"/><Relationship Id="rId93" Type="http://schemas.openxmlformats.org/officeDocument/2006/relationships/slide" Target="slides/slide83.xml"/><Relationship Id="rId98" Type="http://schemas.openxmlformats.org/officeDocument/2006/relationships/slide" Target="slides/slide88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15.xml"/><Relationship Id="rId46" Type="http://schemas.openxmlformats.org/officeDocument/2006/relationships/slide" Target="slides/slide36.xml"/><Relationship Id="rId67" Type="http://schemas.openxmlformats.org/officeDocument/2006/relationships/slide" Target="slides/slide57.xml"/><Relationship Id="rId20" Type="http://schemas.openxmlformats.org/officeDocument/2006/relationships/slide" Target="slides/slide10.xml"/><Relationship Id="rId41" Type="http://schemas.openxmlformats.org/officeDocument/2006/relationships/slide" Target="slides/slide31.xml"/><Relationship Id="rId62" Type="http://schemas.openxmlformats.org/officeDocument/2006/relationships/slide" Target="slides/slide52.xml"/><Relationship Id="rId83" Type="http://schemas.openxmlformats.org/officeDocument/2006/relationships/slide" Target="slides/slide73.xml"/><Relationship Id="rId88" Type="http://schemas.openxmlformats.org/officeDocument/2006/relationships/slide" Target="slides/slide78.xml"/><Relationship Id="rId111" Type="http://schemas.openxmlformats.org/officeDocument/2006/relationships/viewProps" Target="viewProps.xml"/></Relationships>
</file>

<file path=ppt/media/image11.jpg>
</file>

<file path=ppt/media/image12.jpg>
</file>

<file path=ppt/media/image13.jpg>
</file>

<file path=ppt/media/image15.jpg>
</file>

<file path=ppt/media/image17.jpeg>
</file>

<file path=ppt/media/image18.jpg>
</file>

<file path=ppt/media/image19.jpg>
</file>

<file path=ppt/media/image2.jpg>
</file>

<file path=ppt/media/image20.jpeg>
</file>

<file path=ppt/media/image21.jpg>
</file>

<file path=ppt/media/image21.png>
</file>

<file path=ppt/media/image4.jpg>
</file>

<file path=ppt/media/image5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17CD4-102D-4562-8A8A-0F3AA4322B08}" type="datetimeFigureOut">
              <a:rPr lang="fr-FR" smtClean="0"/>
              <a:t>18/09/2021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FECDE-5C3A-46BB-87B3-2C5BD980BCE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782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structure of this session moves through the parts of the balance sheet:  Non-Current Assets/Investments, Current Assets/ Operating &amp; Financing</a:t>
            </a:r>
          </a:p>
          <a:p>
            <a:r>
              <a:rPr lang="en-GB" dirty="0"/>
              <a:t>We focus on these areas of the balance sheet &amp; look at how the figures for various line items are constructed under accounting rules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7749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Can be difficult to meet the 5 criteria above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55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072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56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8366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Important to mention previous standard – group project company financial statements affected by change in standard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50527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Remember the IAS 16 Cost Model = cost – accumulated depreciation – accumulated impairment (under IAS 36)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64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299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8634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15203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84356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30653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22711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1098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60CB21C-375B-48A6-B9CB-1E5562B2508C}" type="slidenum">
              <a:rPr lang="en-US"/>
              <a:pPr/>
              <a:t>9</a:t>
            </a:fld>
            <a:endParaRPr lang="en-US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a list of balance sheet accounts that are grouped as the assets, liabilities, and stockholders’ equity</a:t>
            </a:r>
          </a:p>
        </p:txBody>
      </p:sp>
    </p:spTree>
    <p:extLst>
      <p:ext uri="{BB962C8B-B14F-4D97-AF65-F5344CB8AC3E}">
        <p14:creationId xmlns:p14="http://schemas.microsoft.com/office/powerpoint/2010/main" val="22040158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37883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6093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72013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90358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7438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96434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7857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81001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9215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90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4202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59582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91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29165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95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8049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 contra account is an account used in a general ledger to reduce the value of a related account. They are useful to preserve the historical value in a main account while presenting a decrease or write-down in a separate contra account that nets to the current book value.</a:t>
            </a: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587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998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6796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6894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Entity should assess at each reporting period end date whether there is any INDICATION that an asset may be impaired.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Impairment tests MUST be carried out annually on any intangible asset with an INDEFINITE USEFUL LIFE </a:t>
            </a:r>
            <a:endParaRPr lang="en-GB" b="0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3585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49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018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AAC897-24B6-4D0B-A5AC-40927E4166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97FFA61D-1C7E-4B2C-A014-741379EE87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1234655"/>
            <a:ext cx="8280000" cy="4605427"/>
          </a:xfrm>
        </p:spPr>
        <p:txBody>
          <a:bodyPr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  <a:lvl4pPr>
              <a:defRPr/>
            </a:lvl4pPr>
            <a:lvl5pPr>
              <a:defRPr/>
            </a:lvl5pPr>
            <a:lvl7pPr>
              <a:defRPr/>
            </a:lvl7pPr>
            <a:lvl8pPr>
              <a:defRPr/>
            </a:lvl8pPr>
            <a:lvl9pPr indent="-180000">
              <a:defRPr/>
            </a:lvl9pPr>
          </a:lstStyle>
          <a:p>
            <a:pPr lvl="2"/>
            <a:r>
              <a:rPr lang="fr-FR" dirty="0"/>
              <a:t>3. 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4"/>
            <a:r>
              <a:rPr lang="fr-FR" dirty="0"/>
              <a:t>3.1 Sous-titre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6"/>
            <a:endParaRPr lang="fr-FR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A6AE2A-EA00-47F4-A1AF-0FEEFB96FF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9067769-2648-4F48-8880-9C09A613FA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3A531E3-46A0-488A-B76B-5B2F4F18AD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51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63307" y="3637156"/>
            <a:ext cx="6296722" cy="1039483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14477540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 détail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2">
            <a:extLst>
              <a:ext uri="{FF2B5EF4-FFF2-40B4-BE49-F238E27FC236}">
                <a16:creationId xmlns:a16="http://schemas.microsoft.com/office/drawing/2014/main" id="{F5E4B647-AF47-405F-8BF1-8E8CAD83C4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6617" y="3219967"/>
            <a:ext cx="7645272" cy="3019246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2pPr marL="361950" indent="-361950">
              <a:defRPr>
                <a:solidFill>
                  <a:schemeClr val="bg1"/>
                </a:solidFill>
              </a:defRPr>
            </a:lvl2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1"/>
            <a:r>
              <a:rPr lang="fr-FR" dirty="0"/>
              <a:t>1. Cas d’un titre très court</a:t>
            </a:r>
          </a:p>
          <a:p>
            <a:pPr lvl="1"/>
            <a:r>
              <a:rPr lang="fr-FR" dirty="0"/>
              <a:t>2. Cas d’un titre très normalement long</a:t>
            </a:r>
          </a:p>
          <a:p>
            <a:pPr lvl="1"/>
            <a:r>
              <a:rPr lang="fr-FR" dirty="0"/>
              <a:t>3. Cas exceptionnel d’un titre particulièrement long.</a:t>
            </a:r>
          </a:p>
          <a:p>
            <a:pPr lvl="1"/>
            <a:r>
              <a:rPr lang="fr-FR" dirty="0"/>
              <a:t>4.</a:t>
            </a:r>
          </a:p>
          <a:p>
            <a:pPr lvl="1"/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A8BD677-7EB2-47D7-ACCB-F57CDF59E3D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66553" y="2529195"/>
            <a:ext cx="7645400" cy="673100"/>
          </a:xfrm>
        </p:spPr>
        <p:txBody>
          <a:bodyPr lIns="396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2180428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81017" y="3659459"/>
            <a:ext cx="6484870" cy="1039483"/>
          </a:xfrm>
        </p:spPr>
        <p:txBody>
          <a:bodyPr lIns="360000">
            <a:noAutofit/>
          </a:bodyPr>
          <a:lstStyle>
            <a:lvl1pPr algn="l">
              <a:defRPr baseline="0">
                <a:solidFill>
                  <a:schemeClr val="accent2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A4998F61-428C-48CB-86F2-8DA246257A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36218107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cran accuei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70735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cran accuei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D082368-E0EE-9F40-8901-594C0B53E1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09096" y="1789337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48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cran accueil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A03B8E1-660F-6740-A9B6-8C480A0B15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09096" y="855482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38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cran accueil 2"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1094F1F-929A-FC49-AD7F-AB133FDA29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485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325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08284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F5C3A0E-05E6-3B4C-83B8-63EFCF4353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3653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D05E69C-6F8C-6F42-A11C-CE6B249EAC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26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e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28C35C-D6ED-4BD0-98CE-E8E62DBD25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90176F3-0990-444B-ADE7-503EC720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515B655-020F-4E60-BBF4-629430F2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B992363-915B-4095-B56E-B692EA8AE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7FB98EB0-4387-47BB-B9FF-0E6A820D68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826" y="1285876"/>
            <a:ext cx="3905250" cy="4562834"/>
          </a:xfrm>
        </p:spPr>
        <p:txBody>
          <a:bodyPr lIns="180000">
            <a:noAutofit/>
          </a:bodyPr>
          <a:lstStyle>
            <a:lvl1pPr>
              <a:defRPr/>
            </a:lvl1pPr>
            <a:lvl7pPr>
              <a:defRPr/>
            </a:lvl7pPr>
          </a:lstStyle>
          <a:p>
            <a:pPr lvl="6"/>
            <a:r>
              <a:rPr lang="fr-FR" dirty="0"/>
              <a:t>Saisissez ici votre texte</a:t>
            </a:r>
          </a:p>
        </p:txBody>
      </p:sp>
      <p:sp>
        <p:nvSpPr>
          <p:cNvPr id="7" name="Espace réservé pour une image  8">
            <a:extLst>
              <a:ext uri="{FF2B5EF4-FFF2-40B4-BE49-F238E27FC236}">
                <a16:creationId xmlns:a16="http://schemas.microsoft.com/office/drawing/2014/main" id="{4330F74C-654E-40FB-8AE2-DFEA1EFBD01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33926" y="1285875"/>
            <a:ext cx="3905250" cy="4562834"/>
          </a:xfrm>
        </p:spPr>
        <p:txBody>
          <a:bodyPr lIns="180000" anchor="ctr" anchorCtr="0">
            <a:noAutofit/>
          </a:bodyPr>
          <a:lstStyle>
            <a:lvl3pPr>
              <a:defRPr/>
            </a:lvl3pPr>
            <a:lvl7pPr algn="ctr">
              <a:defRPr/>
            </a:lvl7pPr>
          </a:lstStyle>
          <a:p>
            <a:pPr lvl="6"/>
            <a:r>
              <a:rPr lang="fr-FR" dirty="0"/>
              <a:t>Cliquez sur l’icône</a:t>
            </a:r>
            <a:br>
              <a:rPr lang="fr-FR" dirty="0"/>
            </a:br>
            <a:r>
              <a:rPr lang="fr-FR" dirty="0"/>
              <a:t>pour 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109378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hank You 4"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3B664FA-1682-D245-B244-0C8E47F469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750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commer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2400" y="3236400"/>
            <a:ext cx="61092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/>
              <a:t>Titre de la nouvelle présentation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62400" y="4603763"/>
            <a:ext cx="6109200" cy="903600"/>
          </a:xfrm>
          <a:prstGeom prst="rect">
            <a:avLst/>
          </a:prstGeom>
        </p:spPr>
        <p:txBody>
          <a:bodyPr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B4F5E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62100" y="5646737"/>
            <a:ext cx="6110288" cy="694800"/>
          </a:xfrm>
          <a:prstGeom prst="rect">
            <a:avLst/>
          </a:prstGeom>
        </p:spPr>
        <p:txBody>
          <a:bodyPr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60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88FC06D-FB8E-49AD-8054-38FAB943FE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967EEE8B-2B65-974E-9301-2A6A2BEE4F3D}"/>
              </a:ext>
            </a:extLst>
          </p:cNvPr>
          <p:cNvCxnSpPr>
            <a:cxnSpLocks/>
          </p:cNvCxnSpPr>
          <p:nvPr userDrawn="1"/>
        </p:nvCxnSpPr>
        <p:spPr>
          <a:xfrm>
            <a:off x="1422982" y="3438939"/>
            <a:ext cx="0" cy="244039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6691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5D35655-1C4A-4091-8A21-F5A7C22AFF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F4AB429E-1CCE-0342-A8CA-097F495B522A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2550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268BE49-53CE-4799-91F0-62E968C049A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F316C35F-D6CC-2441-9C7D-7C10D8314BCF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20305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commer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2400" y="3236400"/>
            <a:ext cx="61092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/>
              <a:t>Titre de la nouvelle présentation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62400" y="4603763"/>
            <a:ext cx="6109200" cy="903600"/>
          </a:xfrm>
          <a:prstGeom prst="rect">
            <a:avLst/>
          </a:prstGeom>
        </p:spPr>
        <p:txBody>
          <a:bodyPr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B4F5E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62100" y="5646737"/>
            <a:ext cx="6110288" cy="694800"/>
          </a:xfrm>
          <a:prstGeom prst="rect">
            <a:avLst/>
          </a:prstGeom>
        </p:spPr>
        <p:txBody>
          <a:bodyPr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60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857E000-A03A-42F2-9CB4-CEAC90E14EEC}"/>
              </a:ext>
            </a:extLst>
          </p:cNvPr>
          <p:cNvCxnSpPr>
            <a:cxnSpLocks/>
          </p:cNvCxnSpPr>
          <p:nvPr userDrawn="1"/>
        </p:nvCxnSpPr>
        <p:spPr>
          <a:xfrm>
            <a:off x="1422982" y="3438939"/>
            <a:ext cx="0" cy="244039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CF3D3B2F-6BAC-4813-9BFC-69964CBDE4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00578" y="537059"/>
            <a:ext cx="2356120" cy="185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986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 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CB1C024-0DA4-42B2-8501-3F605E1E52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00578" y="537059"/>
            <a:ext cx="2356120" cy="1854494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7DACA710-89EA-834A-AC16-AF9A3D4C7285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8140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 : 1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3pPr>
              <a:defRPr/>
            </a:lvl3pPr>
            <a:lvl4pPr>
              <a:defRPr baseline="0"/>
            </a:lvl4pPr>
          </a:lstStyle>
          <a:p>
            <a:pPr lvl="0"/>
            <a:r>
              <a:rPr lang="fr-FR" noProof="0" dirty="0"/>
              <a:t>Premier niveau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4007513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63307" y="3637156"/>
            <a:ext cx="6296722" cy="1039483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1176356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 détail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2">
            <a:extLst>
              <a:ext uri="{FF2B5EF4-FFF2-40B4-BE49-F238E27FC236}">
                <a16:creationId xmlns:a16="http://schemas.microsoft.com/office/drawing/2014/main" id="{F5E4B647-AF47-405F-8BF1-8E8CAD83C4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6617" y="3219967"/>
            <a:ext cx="7645272" cy="3019246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2pPr marL="361950" indent="-361950">
              <a:defRPr>
                <a:solidFill>
                  <a:schemeClr val="bg1"/>
                </a:solidFill>
              </a:defRPr>
            </a:lvl2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1"/>
            <a:r>
              <a:rPr lang="fr-FR" dirty="0"/>
              <a:t>1. Cas d’un titre très court</a:t>
            </a:r>
          </a:p>
          <a:p>
            <a:pPr lvl="1"/>
            <a:r>
              <a:rPr lang="fr-FR" dirty="0"/>
              <a:t>2. Cas d’un titre très normalement long</a:t>
            </a:r>
          </a:p>
          <a:p>
            <a:pPr lvl="1"/>
            <a:r>
              <a:rPr lang="fr-FR" dirty="0"/>
              <a:t>3. Cas exceptionnel d’un titre particulièrement long.</a:t>
            </a:r>
          </a:p>
          <a:p>
            <a:pPr lvl="1"/>
            <a:r>
              <a:rPr lang="fr-FR" dirty="0"/>
              <a:t>4.</a:t>
            </a:r>
          </a:p>
          <a:p>
            <a:pPr lvl="1"/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A8BD677-7EB2-47D7-ACCB-F57CDF59E3D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66553" y="2529195"/>
            <a:ext cx="7645400" cy="673100"/>
          </a:xfrm>
        </p:spPr>
        <p:txBody>
          <a:bodyPr lIns="396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38968518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0E1448EA-49F2-D149-B4E7-3E3516078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de la présentation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86976E-869E-46E6-A01C-85C240ED1A2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7970" y="1153339"/>
            <a:ext cx="3994028" cy="1090112"/>
          </a:xfrm>
        </p:spPr>
        <p:txBody>
          <a:bodyPr lIns="0" anchor="b" anchorCtr="0">
            <a:noAutofit/>
          </a:bodyPr>
          <a:lstStyle>
            <a:lvl1pPr>
              <a:defRPr/>
            </a:lvl1pPr>
          </a:lstStyle>
          <a:p>
            <a:pPr lvl="1"/>
            <a:r>
              <a:rPr lang="fr-FR" dirty="0"/>
              <a:t>Sommaire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9D141609-2DAB-4F58-B13F-64A67824B2D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2501" y="2585800"/>
            <a:ext cx="4100511" cy="3797745"/>
          </a:xfrm>
        </p:spPr>
        <p:txBody>
          <a:bodyPr lIns="360000">
            <a:noAutofit/>
          </a:bodyPr>
          <a:lstStyle>
            <a:lvl3pPr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B. 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2"/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3954" y="2587017"/>
            <a:ext cx="4100512" cy="3796528"/>
          </a:xfrm>
        </p:spPr>
        <p:txBody>
          <a:bodyPr lIns="360000">
            <a:noAutofit/>
          </a:bodyPr>
          <a:lstStyle>
            <a:lvl1pPr>
              <a:defRPr/>
            </a:lvl1pPr>
            <a:lvl3pPr marL="457200" indent="-457200">
              <a:buAutoNum type="alphaUcPeriod"/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3"/>
            <a:r>
              <a:rPr lang="fr-FR" dirty="0"/>
              <a:t>Titre 3</a:t>
            </a:r>
          </a:p>
          <a:p>
            <a:pPr lvl="3"/>
            <a:r>
              <a:rPr lang="fr-FR" dirty="0"/>
              <a:t>Titre 4</a:t>
            </a:r>
          </a:p>
          <a:p>
            <a:pPr lvl="3"/>
            <a:r>
              <a:rPr lang="fr-FR" dirty="0"/>
              <a:t>Titre 5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6506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B8A8C9-07BF-4545-8781-0C2D65595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F840A13-BF0E-4E1C-A864-23677E576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D09ACE3-ABA0-4E45-B3E6-8ED94FF8B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2548BD3-DBD7-43F6-9416-7DB414E3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3E3C8771-DFA7-4E19-B1FB-A4A3E3F65F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49896"/>
            <a:ext cx="8220075" cy="596923"/>
          </a:xfrm>
        </p:spPr>
        <p:txBody>
          <a:bodyPr lIns="0"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</a:lstStyle>
          <a:p>
            <a:pPr lvl="2"/>
            <a:r>
              <a:rPr lang="fr-FR" dirty="0"/>
              <a:t>Titre de votre tableau</a:t>
            </a:r>
          </a:p>
        </p:txBody>
      </p:sp>
      <p:sp>
        <p:nvSpPr>
          <p:cNvPr id="7" name="Espace réservé du tableau 8">
            <a:extLst>
              <a:ext uri="{FF2B5EF4-FFF2-40B4-BE49-F238E27FC236}">
                <a16:creationId xmlns:a16="http://schemas.microsoft.com/office/drawing/2014/main" id="{B25861CD-B6A1-43F9-A4B3-6B42473126F0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457200" y="1949451"/>
            <a:ext cx="8220075" cy="3686174"/>
          </a:xfrm>
        </p:spPr>
        <p:txBody>
          <a:bodyPr lIns="0" rIns="0" anchor="ctr" anchorCtr="0">
            <a:noAutofit/>
          </a:bodyPr>
          <a:lstStyle>
            <a:lvl4pPr>
              <a:defRPr sz="1800"/>
            </a:lvl4pPr>
            <a:lvl7pPr algn="ctr">
              <a:defRPr/>
            </a:lvl7pPr>
          </a:lstStyle>
          <a:p>
            <a:pPr lvl="6"/>
            <a:r>
              <a:rPr lang="fr-FR" dirty="0"/>
              <a:t>Ajoutez ici votre tableau</a:t>
            </a:r>
          </a:p>
        </p:txBody>
      </p:sp>
    </p:spTree>
    <p:extLst>
      <p:ext uri="{BB962C8B-B14F-4D97-AF65-F5344CB8AC3E}">
        <p14:creationId xmlns:p14="http://schemas.microsoft.com/office/powerpoint/2010/main" val="37304488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F424D8-2313-458F-855A-C1956FB59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27644387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D2F2523-75F1-5748-85DC-402AC8A57B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EDE09757-75B9-CC43-8E05-8061F75EB9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88625" y="2543580"/>
            <a:ext cx="4656137" cy="966383"/>
          </a:xfrm>
          <a:prstGeom prst="rect">
            <a:avLst/>
          </a:prstGeom>
        </p:spPr>
        <p:txBody>
          <a:bodyPr lIns="360000" anchor="b" anchorCtr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5000" b="1" i="0" baseline="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1.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91EE7FDF-4327-B145-9C6C-46CE6D9CB4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9088" y="3579610"/>
            <a:ext cx="4656137" cy="939800"/>
          </a:xfrm>
          <a:prstGeom prst="rect">
            <a:avLst/>
          </a:prstGeom>
        </p:spPr>
        <p:txBody>
          <a:bodyPr lIns="360000">
            <a:noAutofit/>
          </a:bodyPr>
          <a:lstStyle>
            <a:lvl1pPr marL="0" indent="0">
              <a:buFontTx/>
              <a:buNone/>
              <a:defRPr sz="3000" b="1" i="0" baseline="0"/>
            </a:lvl1pPr>
          </a:lstStyle>
          <a:p>
            <a:r>
              <a:rPr lang="fr-FR" dirty="0"/>
              <a:t>Nom du chapitre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ABA7EF-1129-4E09-B885-3F30FFFDBF45}"/>
              </a:ext>
            </a:extLst>
          </p:cNvPr>
          <p:cNvSpPr/>
          <p:nvPr userDrawn="1"/>
        </p:nvSpPr>
        <p:spPr>
          <a:xfrm>
            <a:off x="1484671" y="2543581"/>
            <a:ext cx="45719" cy="1975830"/>
          </a:xfrm>
          <a:prstGeom prst="rect">
            <a:avLst/>
          </a:prstGeom>
          <a:solidFill>
            <a:srgbClr val="EB4E5F"/>
          </a:solidFill>
          <a:ln>
            <a:solidFill>
              <a:srgbClr val="EB4E5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305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0E1448EA-49F2-D149-B4E7-3E3516078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de la présentation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86976E-869E-46E6-A01C-85C240ED1A2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7970" y="1153339"/>
            <a:ext cx="3994028" cy="1090112"/>
          </a:xfrm>
        </p:spPr>
        <p:txBody>
          <a:bodyPr lIns="0" anchor="b" anchorCtr="0">
            <a:noAutofit/>
          </a:bodyPr>
          <a:lstStyle>
            <a:lvl1pPr>
              <a:defRPr/>
            </a:lvl1pPr>
          </a:lstStyle>
          <a:p>
            <a:pPr lvl="1"/>
            <a:r>
              <a:rPr lang="fr-FR" dirty="0"/>
              <a:t>Sommaire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9D141609-2DAB-4F58-B13F-64A67824B2D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2501" y="2585800"/>
            <a:ext cx="4100511" cy="3797745"/>
          </a:xfrm>
        </p:spPr>
        <p:txBody>
          <a:bodyPr lIns="360000">
            <a:noAutofit/>
          </a:bodyPr>
          <a:lstStyle>
            <a:lvl3pPr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B. 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2"/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3954" y="2587017"/>
            <a:ext cx="4100512" cy="3796528"/>
          </a:xfrm>
        </p:spPr>
        <p:txBody>
          <a:bodyPr lIns="360000">
            <a:noAutofit/>
          </a:bodyPr>
          <a:lstStyle>
            <a:lvl1pPr>
              <a:defRPr/>
            </a:lvl1pPr>
            <a:lvl3pPr marL="457200" indent="-457200">
              <a:buAutoNum type="alphaUcPeriod"/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3"/>
            <a:r>
              <a:rPr lang="fr-FR" dirty="0"/>
              <a:t>Titre 3</a:t>
            </a:r>
          </a:p>
          <a:p>
            <a:pPr lvl="3"/>
            <a:r>
              <a:rPr lang="fr-FR" dirty="0"/>
              <a:t>Titre 4</a:t>
            </a:r>
          </a:p>
          <a:p>
            <a:pPr lvl="3"/>
            <a:r>
              <a:rPr lang="fr-FR" dirty="0"/>
              <a:t>Titre 5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3631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F424D8-2313-458F-855A-C1956FB59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41289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D2F2523-75F1-5748-85DC-402AC8A57B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EDE09757-75B9-CC43-8E05-8061F75EB9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88625" y="2543580"/>
            <a:ext cx="4656137" cy="966383"/>
          </a:xfrm>
          <a:prstGeom prst="rect">
            <a:avLst/>
          </a:prstGeom>
        </p:spPr>
        <p:txBody>
          <a:bodyPr lIns="360000" anchor="b" anchorCtr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5000" b="1" i="0" baseline="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1.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91EE7FDF-4327-B145-9C6C-46CE6D9CB4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9088" y="3579610"/>
            <a:ext cx="4656137" cy="939800"/>
          </a:xfrm>
          <a:prstGeom prst="rect">
            <a:avLst/>
          </a:prstGeom>
        </p:spPr>
        <p:txBody>
          <a:bodyPr lIns="360000">
            <a:noAutofit/>
          </a:bodyPr>
          <a:lstStyle>
            <a:lvl1pPr marL="0" indent="0">
              <a:buFontTx/>
              <a:buNone/>
              <a:defRPr sz="3000" b="1" i="0" baseline="0"/>
            </a:lvl1pPr>
          </a:lstStyle>
          <a:p>
            <a:r>
              <a:rPr lang="fr-FR" dirty="0"/>
              <a:t>Nom du chapitre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ABA7EF-1129-4E09-B885-3F30FFFDBF45}"/>
              </a:ext>
            </a:extLst>
          </p:cNvPr>
          <p:cNvSpPr/>
          <p:nvPr userDrawn="1"/>
        </p:nvSpPr>
        <p:spPr>
          <a:xfrm>
            <a:off x="1484671" y="2543581"/>
            <a:ext cx="45719" cy="1975830"/>
          </a:xfrm>
          <a:prstGeom prst="rect">
            <a:avLst/>
          </a:prstGeom>
          <a:solidFill>
            <a:srgbClr val="EB4E5F"/>
          </a:solidFill>
          <a:ln>
            <a:solidFill>
              <a:srgbClr val="EB4E5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1880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AAC897-24B6-4D0B-A5AC-40927E4166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97FFA61D-1C7E-4B2C-A014-741379EE87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1234655"/>
            <a:ext cx="8280000" cy="4605427"/>
          </a:xfrm>
        </p:spPr>
        <p:txBody>
          <a:bodyPr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  <a:lvl4pPr>
              <a:defRPr/>
            </a:lvl4pPr>
            <a:lvl5pPr>
              <a:defRPr/>
            </a:lvl5pPr>
            <a:lvl7pPr>
              <a:defRPr/>
            </a:lvl7pPr>
            <a:lvl8pPr>
              <a:defRPr/>
            </a:lvl8pPr>
            <a:lvl9pPr indent="-180000">
              <a:defRPr/>
            </a:lvl9pPr>
          </a:lstStyle>
          <a:p>
            <a:pPr lvl="2"/>
            <a:r>
              <a:rPr lang="fr-FR" dirty="0"/>
              <a:t>3. 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4"/>
            <a:r>
              <a:rPr lang="fr-FR" dirty="0"/>
              <a:t>3.1 Sous-titre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6"/>
            <a:endParaRPr lang="fr-FR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A6AE2A-EA00-47F4-A1AF-0FEEFB96FF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9067769-2648-4F48-8880-9C09A613FA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3A531E3-46A0-488A-B76B-5B2F4F18AD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4160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71293"/>
            <a:ext cx="8246070" cy="1018032"/>
          </a:xfrm>
          <a:effectLst/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B0F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800148"/>
            <a:ext cx="8246070" cy="4479339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D5067-81D5-4424-8D4D-53DDD13BE81B}" type="slidenum">
              <a:rPr lang="es-ES" altLang="en-US" smtClean="0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06323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1F556-408F-4600-A0FD-34FFFA46FAFF}" type="datetimeFigureOut">
              <a:rPr lang="en-IE" smtClean="0"/>
              <a:t>18/09/2021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Financial Accounting, 7e Stice/Stice, 2006 © Thomson</a:t>
            </a:r>
          </a:p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C6DC-8B57-47AB-83C5-1C0DA620DAE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52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1.emf"/><Relationship Id="rId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emf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2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jp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6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.jpg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20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9.emf"/><Relationship Id="rId5" Type="http://schemas.openxmlformats.org/officeDocument/2006/relationships/image" Target="../media/image8.jp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9.emf"/><Relationship Id="rId5" Type="http://schemas.openxmlformats.org/officeDocument/2006/relationships/image" Target="../media/image13.jp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340939"/>
            <a:ext cx="9133913" cy="4271584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du chapitre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6C2BB36A-B938-4142-B789-EF3F793C39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33992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E0A9918E-8E16-411F-8B92-1375F89CA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339930"/>
            <a:ext cx="6096000" cy="365125"/>
          </a:xfrm>
          <a:prstGeom prst="rect">
            <a:avLst/>
          </a:prstGeom>
        </p:spPr>
        <p:txBody>
          <a:bodyPr vert="horz" lIns="360000" tIns="45720" rIns="91440" bIns="45720" rtlCol="0" anchor="ctr"/>
          <a:lstStyle>
            <a:lvl1pPr algn="l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22CA0DA1-6F4A-4880-B1D2-DE2DE51FD2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53400" y="6339929"/>
            <a:ext cx="980513" cy="365125"/>
          </a:xfrm>
          <a:prstGeom prst="rect">
            <a:avLst/>
          </a:prstGeom>
        </p:spPr>
        <p:txBody>
          <a:bodyPr vert="horz" lIns="90000" tIns="45720" rIns="360000" bIns="45720" rtlCol="0" anchor="ctr"/>
          <a:lstStyle>
            <a:lvl1pPr algn="r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60343789-C8A9-4B0B-B455-25945BED2B5E}"/>
              </a:ext>
            </a:extLst>
          </p:cNvPr>
          <p:cNvCxnSpPr/>
          <p:nvPr/>
        </p:nvCxnSpPr>
        <p:spPr>
          <a:xfrm>
            <a:off x="-13449" y="6179481"/>
            <a:ext cx="91574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59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9" r:id="rId2"/>
    <p:sldLayoutId id="2147483738" r:id="rId3"/>
  </p:sldLayoutIdLst>
  <p:hf hdr="0"/>
  <p:txStyles>
    <p:titleStyle>
      <a:lvl1pPr algn="l" defTabSz="914400" rtl="0" eaLnBrk="1" fontAlgn="t" latinLnBrk="0" hangingPunct="1">
        <a:lnSpc>
          <a:spcPts val="2200"/>
        </a:lnSpc>
        <a:spcBef>
          <a:spcPts val="0"/>
        </a:spcBef>
        <a:spcAft>
          <a:spcPts val="800"/>
        </a:spcAft>
        <a:buNone/>
        <a:defRPr sz="2000" b="1" i="0" kern="1200" baseline="0">
          <a:solidFill>
            <a:srgbClr val="B11B39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08509"/>
            <a:ext cx="9133913" cy="4858055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FFFF"/>
              </a:solidFill>
            </a:endParaRP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00132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B11B39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08509"/>
            <a:ext cx="9133913" cy="4858055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147829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57" r:id="rId4"/>
    <p:sldLayoutId id="2147483758" r:id="rId5"/>
    <p:sldLayoutId id="2147483759" r:id="rId6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B11B39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8"/>
            <a:ext cx="9133913" cy="4227441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</p:spTree>
    <p:extLst>
      <p:ext uri="{BB962C8B-B14F-4D97-AF65-F5344CB8AC3E}">
        <p14:creationId xmlns:p14="http://schemas.microsoft.com/office/powerpoint/2010/main" val="1210427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B4F5E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873245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B4F5E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CC6879-42EA-45FE-A9DC-5148175BCC1A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9"/>
            <a:ext cx="9133913" cy="1861488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  <a:p>
            <a:pPr lvl="1"/>
            <a:endParaRPr lang="fr-FR" dirty="0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5C65417-EC9C-43BC-90AA-34C82183F78D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614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 baseline="0">
          <a:solidFill>
            <a:schemeClr val="accent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542925" indent="-188913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04B2265-B1B2-8443-80B9-62658E527E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9096" y="1789337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8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1CEC447-46E5-2D45-947F-A629AC040C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2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itre 4">
            <a:extLst>
              <a:ext uri="{FF2B5EF4-FFF2-40B4-BE49-F238E27FC236}">
                <a16:creationId xmlns:a16="http://schemas.microsoft.com/office/drawing/2014/main" id="{3FD5BB00-BC02-4C74-99BE-A9CE77BE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00" y="3736800"/>
            <a:ext cx="540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de la présentation - H0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EADAAC2-F4E7-460C-A07F-405D87F737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867" y="538691"/>
            <a:ext cx="1882775" cy="18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</p:sldLayoutIdLst>
  <p:hf hdr="0"/>
  <p:txStyles>
    <p:titleStyle>
      <a:lvl1pPr algn="l" defTabSz="914400" rtl="0" eaLnBrk="1" fontAlgn="t" latinLnBrk="0" hangingPunct="1">
        <a:lnSpc>
          <a:spcPts val="3800"/>
        </a:lnSpc>
        <a:spcBef>
          <a:spcPct val="0"/>
        </a:spcBef>
        <a:spcAft>
          <a:spcPts val="0"/>
        </a:spcAft>
        <a:buNone/>
        <a:defRPr sz="4000" b="1" i="0" kern="1200" baseline="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00000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C00000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00000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itre 4">
            <a:extLst>
              <a:ext uri="{FF2B5EF4-FFF2-40B4-BE49-F238E27FC236}">
                <a16:creationId xmlns:a16="http://schemas.microsoft.com/office/drawing/2014/main" id="{3FD5BB00-BC02-4C74-99BE-A9CE77BE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00" y="3736800"/>
            <a:ext cx="540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de la présentation - H0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6AE0748-D080-4E0D-8A84-C73505A5CD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867" y="538691"/>
            <a:ext cx="1882775" cy="18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7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</p:sldLayoutIdLst>
  <p:hf hdr="0"/>
  <p:txStyles>
    <p:titleStyle>
      <a:lvl1pPr algn="l" defTabSz="914400" rtl="0" eaLnBrk="1" fontAlgn="t" latinLnBrk="0" hangingPunct="1">
        <a:lnSpc>
          <a:spcPts val="3800"/>
        </a:lnSpc>
        <a:spcBef>
          <a:spcPct val="0"/>
        </a:spcBef>
        <a:spcAft>
          <a:spcPts val="0"/>
        </a:spcAft>
        <a:buNone/>
        <a:defRPr sz="4000" b="1" i="0" kern="1200" baseline="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00000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C00000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00000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8"/>
            <a:ext cx="9133913" cy="4227441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</p:spTree>
    <p:extLst>
      <p:ext uri="{BB962C8B-B14F-4D97-AF65-F5344CB8AC3E}">
        <p14:creationId xmlns:p14="http://schemas.microsoft.com/office/powerpoint/2010/main" val="341090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B4F5E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873245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B4F5E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https://podcasts.apple.com/gb/podcast/john-collison-growing-the-internet-economy/id1154105909?i=1000478171547" TargetMode="Externa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C1D8D4-3CF0-284A-81FB-A9FB075D4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399" y="3736800"/>
            <a:ext cx="7814147" cy="1325563"/>
          </a:xfrm>
        </p:spPr>
        <p:txBody>
          <a:bodyPr/>
          <a:lstStyle/>
          <a:p>
            <a:r>
              <a:rPr lang="fr-FR" sz="2800" dirty="0"/>
              <a:t>International Financial </a:t>
            </a:r>
            <a:r>
              <a:rPr lang="fr-FR" sz="2800" dirty="0" err="1"/>
              <a:t>Accounting</a:t>
            </a:r>
            <a:endParaRPr lang="fr-FR" sz="28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F184E4-E583-8D49-A2C0-0D82EA46A36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08399" y="4715494"/>
            <a:ext cx="5087938" cy="693738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Dr Sean Power, ACA</a:t>
            </a:r>
          </a:p>
        </p:txBody>
      </p:sp>
    </p:spTree>
    <p:extLst>
      <p:ext uri="{BB962C8B-B14F-4D97-AF65-F5344CB8AC3E}">
        <p14:creationId xmlns:p14="http://schemas.microsoft.com/office/powerpoint/2010/main" val="136965771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622906" y="3013153"/>
            <a:ext cx="7118684" cy="540000"/>
          </a:xfrm>
        </p:spPr>
        <p:txBody>
          <a:bodyPr/>
          <a:lstStyle/>
          <a:p>
            <a:r>
              <a:rPr lang="fr-FR" dirty="0"/>
              <a:t>General </a:t>
            </a:r>
            <a:r>
              <a:rPr lang="fr-FR" dirty="0" err="1"/>
              <a:t>measurement</a:t>
            </a:r>
            <a:r>
              <a:rPr lang="fr-FR" dirty="0"/>
              <a:t> </a:t>
            </a:r>
            <a:r>
              <a:rPr lang="fr-FR" dirty="0" err="1"/>
              <a:t>tools</a:t>
            </a:r>
            <a:endParaRPr lang="fr-FR" dirty="0"/>
          </a:p>
          <a:p>
            <a:r>
              <a:rPr lang="fr-FR" sz="1600" b="0" dirty="0"/>
              <a:t>Common </a:t>
            </a:r>
            <a:r>
              <a:rPr lang="fr-FR" sz="1600" b="0" dirty="0" err="1"/>
              <a:t>tools</a:t>
            </a:r>
            <a:r>
              <a:rPr lang="fr-FR" sz="1600" b="0" dirty="0"/>
              <a:t>/concepts </a:t>
            </a:r>
            <a:r>
              <a:rPr lang="fr-FR" sz="1600" b="0" dirty="0" err="1"/>
              <a:t>used</a:t>
            </a:r>
            <a:r>
              <a:rPr lang="fr-FR" sz="1600" b="0" dirty="0"/>
              <a:t> </a:t>
            </a:r>
            <a:r>
              <a:rPr lang="fr-FR" sz="1600" b="0" dirty="0" err="1"/>
              <a:t>across</a:t>
            </a:r>
            <a:r>
              <a:rPr lang="fr-FR" sz="1600" b="0" dirty="0"/>
              <a:t> standards</a:t>
            </a:r>
          </a:p>
        </p:txBody>
      </p:sp>
    </p:spTree>
    <p:extLst>
      <p:ext uri="{BB962C8B-B14F-4D97-AF65-F5344CB8AC3E}">
        <p14:creationId xmlns:p14="http://schemas.microsoft.com/office/powerpoint/2010/main" val="14758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Measuring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/>
              <a:t>Entry vs exit value</a:t>
            </a:r>
          </a:p>
        </p:txBody>
      </p:sp>
    </p:spTree>
    <p:extLst>
      <p:ext uri="{BB962C8B-B14F-4D97-AF65-F5344CB8AC3E}">
        <p14:creationId xmlns:p14="http://schemas.microsoft.com/office/powerpoint/2010/main" val="1667305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1293"/>
            <a:ext cx="7122253" cy="600494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GB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Measurement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276350"/>
            <a:ext cx="8246070" cy="5227086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GB" sz="2600" b="0" dirty="0">
                <a:solidFill>
                  <a:schemeClr val="tx1"/>
                </a:solidFill>
                <a:cs typeface="Arial" panose="020B0604020202020204" pitchFamily="34" charset="0"/>
              </a:rPr>
              <a:t>Typically the standards for non-current assets permit two measurement bases: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600" b="0" dirty="0">
                <a:solidFill>
                  <a:schemeClr val="accent2"/>
                </a:solidFill>
              </a:rPr>
              <a:t>Historical Cost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600" b="0" dirty="0">
                <a:solidFill>
                  <a:schemeClr val="accent2"/>
                </a:solidFill>
              </a:rPr>
              <a:t>Fair Value</a:t>
            </a:r>
          </a:p>
          <a:p>
            <a:pPr marL="457200" lvl="1"/>
            <a:endParaRPr lang="en-GB" sz="2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sz="2600" b="0" dirty="0">
                <a:solidFill>
                  <a:schemeClr val="tx1"/>
                </a:solidFill>
              </a:rPr>
              <a:t>The method selected will impact on income statement / balance sheet differently</a:t>
            </a:r>
            <a:br>
              <a:rPr lang="en-GB" sz="2600" b="0" dirty="0">
                <a:solidFill>
                  <a:schemeClr val="tx1"/>
                </a:solidFill>
              </a:rPr>
            </a:br>
            <a:endParaRPr lang="en-GB" sz="2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sz="2600" b="0" dirty="0">
                <a:solidFill>
                  <a:schemeClr val="tx1"/>
                </a:solidFill>
              </a:rPr>
              <a:t>When analysing accounting information – be aware of the differences in accounting policies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881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79685" y="-76200"/>
            <a:ext cx="7123410" cy="1018032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chemeClr val="accent2"/>
                </a:solidFill>
              </a:rPr>
              <a:t>Entry vs exit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524874" cy="5375401"/>
          </a:xfrm>
        </p:spPr>
        <p:txBody>
          <a:bodyPr>
            <a:normAutofit/>
          </a:bodyPr>
          <a:lstStyle/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 algn="ctr">
              <a:lnSpc>
                <a:spcPct val="110000"/>
              </a:lnSpc>
            </a:pPr>
            <a:r>
              <a:rPr lang="en-GB" b="0" dirty="0">
                <a:solidFill>
                  <a:schemeClr val="tx1"/>
                </a:solidFill>
              </a:rPr>
              <a:t>Historical cost = entry price</a:t>
            </a:r>
          </a:p>
          <a:p>
            <a:pPr lvl="2" algn="ctr">
              <a:lnSpc>
                <a:spcPct val="110000"/>
              </a:lnSpc>
            </a:pPr>
            <a:r>
              <a:rPr lang="en-GB" sz="1600" b="0" dirty="0">
                <a:solidFill>
                  <a:schemeClr val="accent2"/>
                </a:solidFill>
              </a:rPr>
              <a:t>price you paid when you initially purchased the item</a:t>
            </a:r>
          </a:p>
          <a:p>
            <a:pPr lvl="2" algn="ctr">
              <a:lnSpc>
                <a:spcPct val="110000"/>
              </a:lnSpc>
            </a:pPr>
            <a:r>
              <a:rPr lang="en-GB" sz="1600" b="0" dirty="0">
                <a:solidFill>
                  <a:schemeClr val="accent2"/>
                </a:solidFill>
              </a:rPr>
              <a:t>i.e. the value of the asset when it </a:t>
            </a:r>
            <a:r>
              <a:rPr lang="en-GB" sz="1600" dirty="0">
                <a:solidFill>
                  <a:schemeClr val="accent2"/>
                </a:solidFill>
              </a:rPr>
              <a:t>entered</a:t>
            </a:r>
            <a:r>
              <a:rPr lang="en-GB" sz="1600" b="0" dirty="0">
                <a:solidFill>
                  <a:schemeClr val="accent2"/>
                </a:solidFill>
              </a:rPr>
              <a:t> the company</a:t>
            </a: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 algn="ctr">
              <a:lnSpc>
                <a:spcPct val="110000"/>
              </a:lnSpc>
            </a:pPr>
            <a:r>
              <a:rPr lang="en-GB" b="0" dirty="0">
                <a:solidFill>
                  <a:schemeClr val="tx1"/>
                </a:solidFill>
              </a:rPr>
              <a:t>Fair value = exit price </a:t>
            </a:r>
          </a:p>
          <a:p>
            <a:pPr lvl="2" algn="ctr">
              <a:lnSpc>
                <a:spcPct val="110000"/>
              </a:lnSpc>
            </a:pPr>
            <a:r>
              <a:rPr lang="en-GB" sz="1600" b="0" dirty="0">
                <a:solidFill>
                  <a:schemeClr val="accent2"/>
                </a:solidFill>
              </a:rPr>
              <a:t>market price you would receive if you sold the item today</a:t>
            </a:r>
          </a:p>
          <a:p>
            <a:pPr lvl="2" algn="ctr">
              <a:lnSpc>
                <a:spcPct val="110000"/>
              </a:lnSpc>
            </a:pPr>
            <a:r>
              <a:rPr lang="en-GB" sz="1600" b="0" dirty="0">
                <a:solidFill>
                  <a:schemeClr val="accent2"/>
                </a:solidFill>
              </a:rPr>
              <a:t>i.e. the value you would receive for the asset if it </a:t>
            </a:r>
            <a:r>
              <a:rPr lang="en-GB" sz="1600" dirty="0">
                <a:solidFill>
                  <a:schemeClr val="accent2"/>
                </a:solidFill>
              </a:rPr>
              <a:t>exited</a:t>
            </a:r>
            <a:r>
              <a:rPr lang="en-GB" sz="1600" b="0" dirty="0">
                <a:solidFill>
                  <a:schemeClr val="accent2"/>
                </a:solidFill>
              </a:rPr>
              <a:t> the company</a:t>
            </a: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 algn="ctr">
              <a:lnSpc>
                <a:spcPct val="110000"/>
              </a:lnSpc>
            </a:pPr>
            <a:r>
              <a:rPr lang="en-GB" b="0" dirty="0">
                <a:solidFill>
                  <a:schemeClr val="accent2"/>
                </a:solidFill>
              </a:rPr>
              <a:t>This logic will become important in a moment !</a:t>
            </a: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accent2"/>
              </a:solidFill>
            </a:endParaRPr>
          </a:p>
          <a:p>
            <a:pPr lvl="2"/>
            <a:endParaRPr lang="en-GB" b="0" dirty="0">
              <a:solidFill>
                <a:schemeClr val="tx1"/>
              </a:solidFill>
            </a:endParaRPr>
          </a:p>
          <a:p>
            <a:pPr lvl="2"/>
            <a:endParaRPr lang="en-GB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669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63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Historical cost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454328" cy="5375401"/>
          </a:xfrm>
        </p:spPr>
        <p:txBody>
          <a:bodyPr>
            <a:normAutofit fontScale="70000" lnSpcReduction="20000"/>
          </a:bodyPr>
          <a:lstStyle/>
          <a:p>
            <a:pPr lvl="1"/>
            <a:r>
              <a:rPr lang="en-GB" b="0" dirty="0">
                <a:solidFill>
                  <a:schemeClr val="tx1"/>
                </a:solidFill>
              </a:rPr>
              <a:t>Item is measured at historical monetary cost at the purchase date</a:t>
            </a:r>
          </a:p>
          <a:p>
            <a:pPr lvl="1"/>
            <a:r>
              <a:rPr lang="en-GB" b="0" dirty="0">
                <a:solidFill>
                  <a:schemeClr val="tx1"/>
                </a:solidFill>
              </a:rPr>
              <a:t>The cost may differ from the current market value</a:t>
            </a:r>
          </a:p>
          <a:p>
            <a:pPr lvl="1"/>
            <a:r>
              <a:rPr lang="en-GB" b="0" dirty="0">
                <a:solidFill>
                  <a:schemeClr val="tx1"/>
                </a:solidFill>
              </a:rPr>
              <a:t>The item must be depreciated/amortised &amp; tested for impairment</a:t>
            </a:r>
          </a:p>
          <a:p>
            <a:pPr lvl="1"/>
            <a:endParaRPr lang="en-GB" b="0" dirty="0">
              <a:solidFill>
                <a:schemeClr val="tx1"/>
              </a:solidFill>
            </a:endParaRPr>
          </a:p>
          <a:p>
            <a:pPr lvl="1"/>
            <a:r>
              <a:rPr lang="en-GB" dirty="0">
                <a:solidFill>
                  <a:schemeClr val="tx1"/>
                </a:solidFill>
              </a:rPr>
              <a:t>Depreciation/amortisation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Process to allocate cost of asset to income statement – to match the depletion of the resource to the revenues it helps to generate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Total depreciation held in a contra-account on the balance sheet called </a:t>
            </a:r>
            <a:r>
              <a:rPr lang="en-GB" dirty="0">
                <a:solidFill>
                  <a:schemeClr val="tx1"/>
                </a:solidFill>
              </a:rPr>
              <a:t>Accumulated Depreciation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tx1"/>
              </a:solidFill>
            </a:endParaRPr>
          </a:p>
          <a:p>
            <a:pPr lvl="2"/>
            <a:r>
              <a:rPr lang="en-GB" dirty="0">
                <a:solidFill>
                  <a:schemeClr val="tx1"/>
                </a:solidFill>
              </a:rPr>
              <a:t>Impairment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Under IAS 36:  test whether the cost of the asset is impaired i.e. needs to be written downwards</a:t>
            </a:r>
          </a:p>
        </p:txBody>
      </p:sp>
    </p:spTree>
    <p:extLst>
      <p:ext uri="{BB962C8B-B14F-4D97-AF65-F5344CB8AC3E}">
        <p14:creationId xmlns:p14="http://schemas.microsoft.com/office/powerpoint/2010/main" val="2078959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63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Fair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524874" cy="5375401"/>
          </a:xfrm>
        </p:spPr>
        <p:txBody>
          <a:bodyPr>
            <a:normAutofit/>
          </a:bodyPr>
          <a:lstStyle/>
          <a:p>
            <a:pPr lvl="2">
              <a:lnSpc>
                <a:spcPct val="100000"/>
              </a:lnSpc>
            </a:pPr>
            <a:r>
              <a:rPr lang="en-GB" sz="2000" b="0" dirty="0">
                <a:solidFill>
                  <a:schemeClr val="tx1"/>
                </a:solidFill>
              </a:rPr>
              <a:t>Item periodically measured based on current market price</a:t>
            </a:r>
          </a:p>
          <a:p>
            <a:pPr lvl="2">
              <a:lnSpc>
                <a:spcPct val="100000"/>
              </a:lnSpc>
            </a:pP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00000"/>
              </a:lnSpc>
            </a:pPr>
            <a:r>
              <a:rPr lang="en-GB" b="0" dirty="0">
                <a:solidFill>
                  <a:schemeClr val="tx1"/>
                </a:solidFill>
              </a:rPr>
              <a:t>Must follow the hierarchy in IFRS 13 – Fair Value Measurement when estimating fair value</a:t>
            </a: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00000"/>
              </a:lnSpc>
            </a:pP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00000"/>
              </a:lnSpc>
            </a:pPr>
            <a:r>
              <a:rPr lang="en-GB" b="0" dirty="0">
                <a:solidFill>
                  <a:schemeClr val="tx1"/>
                </a:solidFill>
              </a:rPr>
              <a:t>Accounting for a change in the fair value of an item between 2 measurement dates depends on the standard</a:t>
            </a:r>
            <a:endParaRPr lang="en-GB" sz="20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745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6360" y="0"/>
            <a:ext cx="7123410" cy="1018032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accent2"/>
                </a:solidFill>
              </a:rPr>
              <a:t>Which measurement base is most appropriate?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524874" cy="5375401"/>
          </a:xfrm>
        </p:spPr>
        <p:txBody>
          <a:bodyPr>
            <a:normAutofit/>
          </a:bodyPr>
          <a:lstStyle/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r>
              <a:rPr lang="en-GB" b="0" dirty="0">
                <a:solidFill>
                  <a:schemeClr val="tx1"/>
                </a:solidFill>
              </a:rPr>
              <a:t>It depends on the intended use of the asset</a:t>
            </a: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r>
              <a:rPr lang="en-GB" sz="2000" b="0" dirty="0">
                <a:solidFill>
                  <a:schemeClr val="tx1"/>
                </a:solidFill>
              </a:rPr>
              <a:t>2 ways to recover the value of an asset:</a:t>
            </a:r>
          </a:p>
          <a:p>
            <a:pPr marL="457200" lvl="2" indent="-457200">
              <a:lnSpc>
                <a:spcPct val="110000"/>
              </a:lnSpc>
              <a:buFont typeface="+mj-lt"/>
              <a:buAutoNum type="arabicPeriod"/>
            </a:pPr>
            <a:r>
              <a:rPr lang="en-GB" sz="2000" b="0" dirty="0">
                <a:solidFill>
                  <a:schemeClr val="tx1"/>
                </a:solidFill>
              </a:rPr>
              <a:t>Use</a:t>
            </a:r>
          </a:p>
          <a:p>
            <a:pPr marL="457200" lvl="2" indent="-457200">
              <a:lnSpc>
                <a:spcPct val="110000"/>
              </a:lnSpc>
              <a:buFont typeface="+mj-lt"/>
              <a:buAutoNum type="arabicPeriod"/>
            </a:pPr>
            <a:r>
              <a:rPr lang="en-GB" b="0" dirty="0">
                <a:solidFill>
                  <a:schemeClr val="tx1"/>
                </a:solidFill>
              </a:rPr>
              <a:t>Sale</a:t>
            </a: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 algn="ctr"/>
            <a:r>
              <a:rPr lang="en-GB" b="0" dirty="0">
                <a:solidFill>
                  <a:srgbClr val="0070C0"/>
                </a:solidFill>
              </a:rPr>
              <a:t>Which measurement base is most appropriate for use?</a:t>
            </a:r>
          </a:p>
          <a:p>
            <a:pPr lvl="2" algn="ctr"/>
            <a:br>
              <a:rPr lang="en-GB" b="0" dirty="0">
                <a:solidFill>
                  <a:srgbClr val="0070C0"/>
                </a:solidFill>
              </a:rPr>
            </a:br>
            <a:r>
              <a:rPr lang="en-GB" b="0" dirty="0">
                <a:solidFill>
                  <a:srgbClr val="0070C0"/>
                </a:solidFill>
              </a:rPr>
              <a:t>For sale?</a:t>
            </a:r>
          </a:p>
          <a:p>
            <a:pPr lvl="2"/>
            <a:endParaRPr lang="en-GB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297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6360" y="0"/>
            <a:ext cx="7123410" cy="1018032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accent2"/>
                </a:solidFill>
              </a:rPr>
              <a:t>Which measurement base is most appropriate?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524874" cy="5375401"/>
          </a:xfrm>
        </p:spPr>
        <p:txBody>
          <a:bodyPr>
            <a:normAutofit/>
          </a:bodyPr>
          <a:lstStyle/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 algn="ctr">
              <a:lnSpc>
                <a:spcPct val="110000"/>
              </a:lnSpc>
            </a:pPr>
            <a:r>
              <a:rPr lang="en-GB" dirty="0">
                <a:solidFill>
                  <a:schemeClr val="accent2"/>
                </a:solidFill>
              </a:rPr>
              <a:t>if you intend to deplete the asset through use </a:t>
            </a:r>
            <a:endParaRPr lang="en-GB" dirty="0">
              <a:solidFill>
                <a:schemeClr val="accent2"/>
              </a:solidFill>
              <a:sym typeface="Wingdings" panose="05000000000000000000" pitchFamily="2" charset="2"/>
            </a:endParaRPr>
          </a:p>
          <a:p>
            <a:pPr marL="342900" lvl="2" indent="-342900" algn="ctr">
              <a:lnSpc>
                <a:spcPct val="110000"/>
              </a:lnSpc>
              <a:buFont typeface="Wingdings" panose="05000000000000000000" pitchFamily="2" charset="2"/>
              <a:buChar char="à"/>
            </a:pPr>
            <a:endParaRPr lang="en-GB" b="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342900" lvl="2" indent="-342900" algn="ctr">
              <a:lnSpc>
                <a:spcPct val="110000"/>
              </a:lnSpc>
              <a:buFont typeface="Wingdings" panose="05000000000000000000" pitchFamily="2" charset="2"/>
              <a:buChar char="à"/>
            </a:pPr>
            <a:endParaRPr lang="en-GB" b="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342900" lvl="2" indent="-342900" algn="ctr">
              <a:lnSpc>
                <a:spcPct val="110000"/>
              </a:lnSpc>
              <a:buFont typeface="Wingdings" panose="05000000000000000000" pitchFamily="2" charset="2"/>
              <a:buChar char="à"/>
            </a:pPr>
            <a:endParaRPr lang="en-GB" b="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342900" lvl="2" indent="-342900" algn="ctr">
              <a:lnSpc>
                <a:spcPct val="110000"/>
              </a:lnSpc>
              <a:buFont typeface="Wingdings" panose="05000000000000000000" pitchFamily="2" charset="2"/>
              <a:buChar char="à"/>
            </a:pPr>
            <a:endParaRPr lang="en-GB" b="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lvl="2" algn="ctr">
              <a:lnSpc>
                <a:spcPct val="110000"/>
              </a:lnSpc>
            </a:pPr>
            <a:r>
              <a:rPr lang="en-GB" dirty="0">
                <a:solidFill>
                  <a:schemeClr val="accent2"/>
                </a:solidFill>
                <a:sym typeface="Wingdings" panose="05000000000000000000" pitchFamily="2" charset="2"/>
              </a:rPr>
              <a:t>If you intend to sell the asset</a:t>
            </a: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accent2"/>
              </a:solidFill>
            </a:endParaRPr>
          </a:p>
          <a:p>
            <a:pPr lvl="2"/>
            <a:endParaRPr lang="en-GB" b="0" dirty="0">
              <a:solidFill>
                <a:schemeClr val="tx1"/>
              </a:solidFill>
            </a:endParaRPr>
          </a:p>
          <a:p>
            <a:pPr lvl="2"/>
            <a:endParaRPr lang="en-GB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025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Measuring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 err="1"/>
              <a:t>Fair</a:t>
            </a:r>
            <a:r>
              <a:rPr lang="fr-FR" dirty="0"/>
              <a:t> value </a:t>
            </a:r>
            <a:r>
              <a:rPr lang="fr-FR" dirty="0" err="1"/>
              <a:t>measurement</a:t>
            </a:r>
            <a:r>
              <a:rPr lang="fr-FR" dirty="0"/>
              <a:t> (IFRS 13)</a:t>
            </a:r>
          </a:p>
        </p:txBody>
      </p:sp>
    </p:spTree>
    <p:extLst>
      <p:ext uri="{BB962C8B-B14F-4D97-AF65-F5344CB8AC3E}">
        <p14:creationId xmlns:p14="http://schemas.microsoft.com/office/powerpoint/2010/main" val="456401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Fair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6225" y="1018032"/>
            <a:ext cx="8705850" cy="5261455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Examples of IFRSs that require ‘fair value’ measurement in certain circumstances :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IFRS 5 – Non-Current Assets Held for Sale and Discontinued Operations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IFRS 15 – Revenue from Contracts with Customers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16 – Property, Plant &amp; Equipment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19 – Employee Benefits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36 – Impairment of Assets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38 – Intangible Assets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40 – Investment Property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b="0" dirty="0">
                <a:solidFill>
                  <a:schemeClr val="tx1"/>
                </a:solidFill>
              </a:rPr>
              <a:t> </a:t>
            </a: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Examples of standards that require fair value measurement by reference to another standard: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2 – Inventories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IFRS 7 – Financial Instruments: Disclosures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21 – The Effects of Changes in Foreign Exchange Rates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28 – Investments in Associates and Joint Ventures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593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F230F6-36B8-4110-93B6-60431FA96E8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9174" y="2909258"/>
            <a:ext cx="7323589" cy="1039483"/>
          </a:xfrm>
        </p:spPr>
        <p:txBody>
          <a:bodyPr/>
          <a:lstStyle/>
          <a:p>
            <a:pPr algn="ctr"/>
            <a:r>
              <a:rPr lang="en-GB" sz="2800" dirty="0"/>
              <a:t>Balance sheet</a:t>
            </a:r>
            <a:endParaRPr lang="fr-FR" sz="280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93026A-D229-7646-BAA2-23BCD5D170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69875"/>
            <a:ext cx="7199313" cy="539750"/>
          </a:xfrm>
        </p:spPr>
        <p:txBody>
          <a:bodyPr/>
          <a:lstStyle/>
          <a:p>
            <a:r>
              <a:rPr lang="en-GB" sz="3200" b="0" dirty="0">
                <a:solidFill>
                  <a:schemeClr val="bg1"/>
                </a:solidFill>
              </a:rPr>
              <a:t>Session 2</a:t>
            </a:r>
            <a:endParaRPr lang="fr-F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425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0351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Fair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551" y="1018032"/>
            <a:ext cx="8696324" cy="52614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1900" b="0" dirty="0">
                <a:solidFill>
                  <a:schemeClr val="tx1"/>
                </a:solidFill>
              </a:rPr>
              <a:t>Prior to IFRS 13, guidance on measurement &amp; disclosure of ‘fair value’ scattered across various IFRSs and: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Not always consistent between IFRSs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Incomplete as it did </a:t>
            </a:r>
            <a:r>
              <a:rPr lang="en-GB" sz="1900" b="0" u="sng" dirty="0">
                <a:solidFill>
                  <a:schemeClr val="tx1"/>
                </a:solidFill>
              </a:rPr>
              <a:t>not</a:t>
            </a:r>
            <a:r>
              <a:rPr lang="en-GB" sz="1900" b="0" dirty="0">
                <a:solidFill>
                  <a:schemeClr val="tx1"/>
                </a:solidFill>
              </a:rPr>
              <a:t> provide a clear measurement objective nor a robust measurement framework</a:t>
            </a:r>
          </a:p>
          <a:p>
            <a:pPr>
              <a:lnSpc>
                <a:spcPct val="100000"/>
              </a:lnSpc>
            </a:pPr>
            <a:endParaRPr lang="en-GB" sz="19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900" b="0" dirty="0">
                <a:solidFill>
                  <a:schemeClr val="tx1"/>
                </a:solidFill>
              </a:rPr>
              <a:t>Not having a single set of guidance for ‘fair value’ measurement and disclosure: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Added unnecessary complexity to the IFRSs and 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Contributed to diversity of accounting practice</a:t>
            </a:r>
          </a:p>
          <a:p>
            <a:pPr>
              <a:lnSpc>
                <a:spcPct val="100000"/>
              </a:lnSpc>
            </a:pPr>
            <a:endParaRPr lang="en-GB" sz="19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900" b="0" dirty="0">
                <a:solidFill>
                  <a:schemeClr val="tx1"/>
                </a:solidFill>
              </a:rPr>
              <a:t>In May 2011, the IASB issued a single, standard (IFRS 13) which consolidates and provides guidance on ‘fair value’ measurement and disclosure.</a:t>
            </a:r>
          </a:p>
        </p:txBody>
      </p:sp>
    </p:spTree>
    <p:extLst>
      <p:ext uri="{BB962C8B-B14F-4D97-AF65-F5344CB8AC3E}">
        <p14:creationId xmlns:p14="http://schemas.microsoft.com/office/powerpoint/2010/main" val="2286927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1110" y="69497"/>
            <a:ext cx="8246070" cy="101803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Key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49" y="1238250"/>
            <a:ext cx="8601075" cy="504123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‘Active market’:</a:t>
            </a:r>
            <a:r>
              <a:rPr lang="en-GB" b="0" dirty="0">
                <a:solidFill>
                  <a:schemeClr val="accent2"/>
                </a:solidFill>
              </a:rPr>
              <a:t>	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 market in which transactions for the asset or liability take place with sufficient frequency and volume to provide pricing information on an ongoing basis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‘Entry price’:</a:t>
            </a:r>
            <a:r>
              <a:rPr lang="en-GB" dirty="0">
                <a:solidFill>
                  <a:schemeClr val="tx1"/>
                </a:solidFill>
              </a:rPr>
              <a:t>	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an estimate of the price that you would pay to buy an asset or receive to assume a liability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It is the price that would be paid when the asset/liability is </a:t>
            </a:r>
            <a:r>
              <a:rPr lang="en-GB" b="0" i="1" u="sng" dirty="0">
                <a:solidFill>
                  <a:schemeClr val="tx1"/>
                </a:solidFill>
              </a:rPr>
              <a:t>entering</a:t>
            </a:r>
            <a:r>
              <a:rPr lang="en-GB" b="0" dirty="0">
                <a:solidFill>
                  <a:schemeClr val="tx1"/>
                </a:solidFill>
              </a:rPr>
              <a:t> the entity i.e. being purchased.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53485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55885" y="69497"/>
            <a:ext cx="8246070" cy="101803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Key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81100"/>
            <a:ext cx="8246070" cy="5098387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‘Exit price’:	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an estimate of the price that would be received to sell an asset or paid to transfer a liability.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It is </a:t>
            </a:r>
            <a:r>
              <a:rPr lang="en-GB" b="0" u="sng" dirty="0">
                <a:solidFill>
                  <a:schemeClr val="tx1"/>
                </a:solidFill>
              </a:rPr>
              <a:t>not</a:t>
            </a:r>
            <a:r>
              <a:rPr lang="en-GB" b="0" dirty="0">
                <a:solidFill>
                  <a:schemeClr val="tx1"/>
                </a:solidFill>
              </a:rPr>
              <a:t> the price to buy the asset or incur the liability (i.e. entry price) 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It is the price that would be received when the asset/liability is </a:t>
            </a:r>
            <a:r>
              <a:rPr lang="en-GB" b="0" i="1" u="sng" dirty="0">
                <a:solidFill>
                  <a:schemeClr val="tx1"/>
                </a:solidFill>
              </a:rPr>
              <a:t>exiting</a:t>
            </a:r>
            <a:r>
              <a:rPr lang="en-GB" b="0" dirty="0">
                <a:solidFill>
                  <a:schemeClr val="tx1"/>
                </a:solidFill>
              </a:rPr>
              <a:t> the entity – i.e. being sold.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‘Fair value’:	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price that would be received to sell an asset or paid to transfer a liability in an orderly transaction between market participants at the measurement date.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Frequently referred to as an “exit price”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0200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17785" y="0"/>
            <a:ext cx="8246070" cy="101803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Fair Value Hierarchy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71576"/>
            <a:ext cx="8246070" cy="5107912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IFRS 13 seeks to increase consistency and comparability in fair value measurements and disclosures through a fair value hierarchy</a:t>
            </a:r>
          </a:p>
          <a:p>
            <a:pPr marL="0" indent="0">
              <a:lnSpc>
                <a:spcPct val="120000"/>
              </a:lnSpc>
              <a:buNone/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hierarchy categorises the inputs used in the entity’s valuation techniques into three levels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hierarchy gives the highest priority to quoted prices in active markets for identical assets or liabilities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hierarchy gives the lowest priority to unobservable inputs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0816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3 levels of FV hierarchy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23950"/>
            <a:ext cx="8246070" cy="5155537"/>
          </a:xfrm>
        </p:spPr>
        <p:txBody>
          <a:bodyPr>
            <a:normAutofit fontScale="77500" lnSpcReduction="20000"/>
          </a:bodyPr>
          <a:lstStyle/>
          <a:p>
            <a:pPr marL="514350" lvl="0" indent="-514350">
              <a:lnSpc>
                <a:spcPct val="120000"/>
              </a:lnSpc>
              <a:buFont typeface="+mj-lt"/>
              <a:buAutoNum type="arabicPeriod"/>
            </a:pPr>
            <a:r>
              <a:rPr lang="en-GB" sz="2800" dirty="0">
                <a:solidFill>
                  <a:schemeClr val="accent2"/>
                </a:solidFill>
              </a:rPr>
              <a:t>Level 1 inputs</a:t>
            </a:r>
            <a:endParaRPr lang="en-GB" sz="2400" dirty="0">
              <a:solidFill>
                <a:schemeClr val="accent2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Quoted prices in active markets for identical assets or liabilities that the entity can access at the measurement date</a:t>
            </a:r>
            <a:endParaRPr lang="en-GB" sz="2000" b="0" dirty="0">
              <a:solidFill>
                <a:schemeClr val="tx1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 quoted market price in an active market provides the most reliable evidence of fair value</a:t>
            </a: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It is used without adjustment to measure fair value whenever available, with limited exceptions</a:t>
            </a:r>
            <a:endParaRPr lang="en-GB" sz="20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2400" b="0" dirty="0">
              <a:solidFill>
                <a:schemeClr val="tx1"/>
              </a:solidFill>
            </a:endParaRPr>
          </a:p>
          <a:p>
            <a:pPr marL="514350" lvl="0" indent="-514350">
              <a:lnSpc>
                <a:spcPct val="120000"/>
              </a:lnSpc>
              <a:buFont typeface="+mj-lt"/>
              <a:buAutoNum type="arabicPeriod" startAt="2"/>
            </a:pPr>
            <a:r>
              <a:rPr lang="en-GB" sz="2800" dirty="0">
                <a:solidFill>
                  <a:schemeClr val="accent2"/>
                </a:solidFill>
              </a:rPr>
              <a:t>Level 2 inputs</a:t>
            </a:r>
            <a:endParaRPr lang="en-GB" sz="2400" dirty="0">
              <a:solidFill>
                <a:schemeClr val="accent2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Observable inputs other than quoted prices for identical assets or liabilities in an active market at measurement date</a:t>
            </a:r>
            <a:endParaRPr lang="en-GB" sz="2000" b="0" dirty="0">
              <a:solidFill>
                <a:schemeClr val="tx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0439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77500" lnSpcReduction="20000"/>
          </a:bodyPr>
          <a:lstStyle/>
          <a:p>
            <a:pPr marL="514350" lvl="0" indent="-514350">
              <a:buFont typeface="+mj-lt"/>
              <a:buAutoNum type="arabicPeriod" startAt="3"/>
            </a:pPr>
            <a:r>
              <a:rPr lang="en-GB" sz="2800" dirty="0">
                <a:solidFill>
                  <a:schemeClr val="accent2"/>
                </a:solidFill>
              </a:rPr>
              <a:t>Level 3 inputs</a:t>
            </a:r>
            <a:endParaRPr lang="en-GB" sz="2400" dirty="0">
              <a:solidFill>
                <a:schemeClr val="accent2"/>
              </a:solidFill>
            </a:endParaRPr>
          </a:p>
          <a:p>
            <a:pPr lvl="1"/>
            <a:r>
              <a:rPr lang="en-GB" b="0" dirty="0">
                <a:solidFill>
                  <a:schemeClr val="tx1"/>
                </a:solidFill>
              </a:rPr>
              <a:t>Unobservable inputs e.g. inputs derived through extrapolation or interpolation that cannot be corroborated by observable data</a:t>
            </a:r>
          </a:p>
          <a:p>
            <a:pPr lvl="1"/>
            <a:endParaRPr lang="en-GB" sz="2000" b="0" dirty="0">
              <a:solidFill>
                <a:schemeClr val="tx1"/>
              </a:solidFill>
            </a:endParaRPr>
          </a:p>
          <a:p>
            <a:pPr lvl="1"/>
            <a:r>
              <a:rPr lang="en-GB" b="0" dirty="0">
                <a:solidFill>
                  <a:schemeClr val="tx1"/>
                </a:solidFill>
              </a:rPr>
              <a:t>The fair value measurement objective remains the same for unobservable inputs, therefore unobservable inputs should:</a:t>
            </a:r>
          </a:p>
          <a:p>
            <a:pPr lvl="1"/>
            <a:endParaRPr lang="en-GB" sz="2000" b="0" dirty="0">
              <a:solidFill>
                <a:schemeClr val="tx1"/>
              </a:solidFill>
            </a:endParaRP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GB" sz="2400" b="0" dirty="0">
                <a:solidFill>
                  <a:schemeClr val="accent2"/>
                </a:solidFill>
              </a:rPr>
              <a:t>Be adjusted for entity-specific information that is inconsistent with market expectations.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endParaRPr lang="en-GB" sz="2000" b="0" dirty="0">
              <a:solidFill>
                <a:schemeClr val="accent2"/>
              </a:solidFill>
            </a:endParaRP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GB" sz="2400" b="0" dirty="0">
                <a:solidFill>
                  <a:schemeClr val="accent2"/>
                </a:solidFill>
              </a:rPr>
              <a:t>Consider the risk premium a market participant (buyer) would demand to assume the inherent uncertainty in the unobservable input</a:t>
            </a:r>
            <a:endParaRPr lang="en-GB" sz="2000" b="0" dirty="0">
              <a:solidFill>
                <a:schemeClr val="accent2"/>
              </a:solidFill>
            </a:endParaRPr>
          </a:p>
          <a:p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3 levels of FV hierarchy</a:t>
            </a:r>
          </a:p>
        </p:txBody>
      </p:sp>
    </p:spTree>
    <p:extLst>
      <p:ext uri="{BB962C8B-B14F-4D97-AF65-F5344CB8AC3E}">
        <p14:creationId xmlns:p14="http://schemas.microsoft.com/office/powerpoint/2010/main" val="33712009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Measuring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 err="1"/>
              <a:t>Impairment</a:t>
            </a:r>
            <a:r>
              <a:rPr lang="fr-FR" dirty="0"/>
              <a:t> of assets (IAS 36)</a:t>
            </a:r>
          </a:p>
        </p:txBody>
      </p:sp>
    </p:spTree>
    <p:extLst>
      <p:ext uri="{BB962C8B-B14F-4D97-AF65-F5344CB8AC3E}">
        <p14:creationId xmlns:p14="http://schemas.microsoft.com/office/powerpoint/2010/main" val="2689325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accent2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accent2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Objective: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set out procedures to ensure asset carried at no more than its recoverable amount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Impairment of assets</a:t>
            </a:r>
          </a:p>
        </p:txBody>
      </p:sp>
    </p:spTree>
    <p:extLst>
      <p:ext uri="{BB962C8B-B14F-4D97-AF65-F5344CB8AC3E}">
        <p14:creationId xmlns:p14="http://schemas.microsoft.com/office/powerpoint/2010/main" val="936615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Impairment loss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amount by which CA exceeds recoverable amount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Carrying amount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amount which asset is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recognised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(on balance sheet) after accumulated depreciation &amp; accumulated impairment losses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Recoverable amount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higher of:</a:t>
            </a:r>
          </a:p>
          <a:p>
            <a:pPr marL="400050" indent="-400050">
              <a:lnSpc>
                <a:spcPct val="107000"/>
              </a:lnSpc>
              <a:spcAft>
                <a:spcPts val="800"/>
              </a:spcAft>
              <a:buAutoNum type="romanLcParenBoth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“</a:t>
            </a:r>
            <a:r>
              <a:rPr lang="en-US" sz="1800" b="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Fair value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” – costs to sell </a:t>
            </a:r>
          </a:p>
          <a:p>
            <a:pPr marL="400050" indent="-400050">
              <a:lnSpc>
                <a:spcPct val="107000"/>
              </a:lnSpc>
              <a:spcAft>
                <a:spcPts val="800"/>
              </a:spcAft>
              <a:buAutoNum type="romanLcParenBoth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Value in use [present value of future cash flows from asset]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Definitions</a:t>
            </a:r>
          </a:p>
        </p:txBody>
      </p:sp>
    </p:spTree>
    <p:extLst>
      <p:ext uri="{BB962C8B-B14F-4D97-AF65-F5344CB8AC3E}">
        <p14:creationId xmlns:p14="http://schemas.microsoft.com/office/powerpoint/2010/main" val="13448275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Impairment is sudden dilution in value of an asset over &amp; above normal </a:t>
            </a: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wear &amp; tear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Reduction of recoverable amount of asset below its carrying amount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does impairment occur? Something happens to asset or in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econmic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environment which asset operates</a:t>
            </a: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do you measure impairment? 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Recoverable amount versus Carrying amount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Recoverable amount = higher of fair value (less costs) &amp; value in use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Carrying amount = cost – accumulated depreciation – accumulated impairment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CA &gt; RA write asset down to recoverable amount</a:t>
            </a:r>
            <a:endParaRPr lang="en-GB" sz="1800" b="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accent5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CA &lt; RA no impairment</a:t>
            </a:r>
            <a:endParaRPr lang="en-GB" sz="1800" b="0" dirty="0">
              <a:solidFill>
                <a:schemeClr val="accent5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891308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/>
              <a:t>Intro to balance </a:t>
            </a:r>
            <a:r>
              <a:rPr lang="fr-FR" dirty="0" err="1"/>
              <a:t>sheet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8323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lnSpcReduction="10000"/>
          </a:bodyPr>
          <a:lstStyle/>
          <a:p>
            <a:pPr lvl="0">
              <a:lnSpc>
                <a:spcPct val="107000"/>
              </a:lnSpc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External: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Significant decline in assets market value as result of passage of time or use (in excess of norm)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Significant ∆ (with adverse effects for company) in technological market, economic or legal environment in which company operates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Increase market interest or other rate which increases discount rate for calculating ‘value in use’ 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Obsolescence or physical damage of an asset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Significant ∆ in way asset used or expected to be used e.g. assets become idle, plan to discontinue or restructure an operation 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Evidence that economic performance of the asset has been worse than expected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Indicators of impairment</a:t>
            </a:r>
          </a:p>
        </p:txBody>
      </p:sp>
    </p:spTree>
    <p:extLst>
      <p:ext uri="{BB962C8B-B14F-4D97-AF65-F5344CB8AC3E}">
        <p14:creationId xmlns:p14="http://schemas.microsoft.com/office/powerpoint/2010/main" val="10980052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Company X has a factory which produces </a:t>
            </a:r>
            <a:r>
              <a:rPr lang="en-GB" b="0" dirty="0" err="1">
                <a:solidFill>
                  <a:schemeClr val="tx1"/>
                </a:solidFill>
              </a:rPr>
              <a:t>Tamagotchis</a:t>
            </a: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Factory reflected on balance sheet: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 Cost €1,000,000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Accumulated depreciation €500,000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company does some research on the value of the factory:</a:t>
            </a: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Value in use:  €300,000</a:t>
            </a: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Fair value:  €520,000</a:t>
            </a: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Costs to sell:  €30,000</a:t>
            </a:r>
          </a:p>
          <a:p>
            <a:pPr>
              <a:lnSpc>
                <a:spcPct val="120000"/>
              </a:lnSpc>
            </a:pPr>
            <a:br>
              <a:rPr lang="en-GB" b="0" dirty="0">
                <a:solidFill>
                  <a:schemeClr val="tx1"/>
                </a:solidFill>
              </a:rPr>
            </a:br>
            <a:r>
              <a:rPr lang="en-GB" b="0" dirty="0">
                <a:solidFill>
                  <a:srgbClr val="00B0F0"/>
                </a:solidFill>
              </a:rPr>
              <a:t>Apply IAS 36 impairment mechanism to the info above.</a:t>
            </a:r>
            <a:br>
              <a:rPr lang="en-GB" b="0" dirty="0">
                <a:solidFill>
                  <a:srgbClr val="00B0F0"/>
                </a:solidFill>
              </a:rPr>
            </a:br>
            <a:r>
              <a:rPr lang="en-GB" b="0" dirty="0">
                <a:solidFill>
                  <a:srgbClr val="00B0F0"/>
                </a:solidFill>
              </a:rPr>
              <a:t>Should an impairment be recognised?</a:t>
            </a:r>
            <a:br>
              <a:rPr lang="en-GB" b="0" dirty="0">
                <a:solidFill>
                  <a:srgbClr val="00B0F0"/>
                </a:solidFill>
              </a:rPr>
            </a:br>
            <a:r>
              <a:rPr lang="en-GB" b="0" dirty="0">
                <a:solidFill>
                  <a:srgbClr val="00B0F0"/>
                </a:solidFill>
              </a:rPr>
              <a:t>Can you provide the journal?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5077439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53516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800" b="0" dirty="0">
                <a:solidFill>
                  <a:schemeClr val="tx1"/>
                </a:solidFill>
              </a:rPr>
              <a:t>  </a:t>
            </a:r>
          </a:p>
          <a:p>
            <a:pPr>
              <a:lnSpc>
                <a:spcPct val="120000"/>
              </a:lnSpc>
            </a:pPr>
            <a:endParaRPr lang="en-GB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Answer</a:t>
            </a:r>
          </a:p>
        </p:txBody>
      </p:sp>
    </p:spTree>
    <p:extLst>
      <p:ext uri="{BB962C8B-B14F-4D97-AF65-F5344CB8AC3E}">
        <p14:creationId xmlns:p14="http://schemas.microsoft.com/office/powerpoint/2010/main" val="13167816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Answer - Journal</a:t>
            </a:r>
          </a:p>
        </p:txBody>
      </p:sp>
    </p:spTree>
    <p:extLst>
      <p:ext uri="{BB962C8B-B14F-4D97-AF65-F5344CB8AC3E}">
        <p14:creationId xmlns:p14="http://schemas.microsoft.com/office/powerpoint/2010/main" val="8712909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/>
              <a:t>Investments / non-</a:t>
            </a:r>
            <a:r>
              <a:rPr lang="fr-FR" dirty="0" err="1"/>
              <a:t>current</a:t>
            </a:r>
            <a:r>
              <a:rPr lang="fr-FR" dirty="0"/>
              <a:t> assets</a:t>
            </a:r>
          </a:p>
          <a:p>
            <a:r>
              <a:rPr lang="fr-FR" sz="2000" dirty="0"/>
              <a:t>- Productive </a:t>
            </a:r>
            <a:r>
              <a:rPr lang="fr-FR" sz="2000" dirty="0" err="1"/>
              <a:t>capacity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684616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Investments / non-</a:t>
            </a:r>
            <a:r>
              <a:rPr lang="fr-FR" dirty="0" err="1">
                <a:solidFill>
                  <a:schemeClr val="accent2"/>
                </a:solidFill>
              </a:rPr>
              <a:t>current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663969" cy="540000"/>
          </a:xfrm>
        </p:spPr>
        <p:txBody>
          <a:bodyPr/>
          <a:lstStyle/>
          <a:p>
            <a:r>
              <a:rPr lang="fr-FR" dirty="0" err="1"/>
              <a:t>Property</a:t>
            </a:r>
            <a:r>
              <a:rPr lang="fr-FR" dirty="0"/>
              <a:t>, plant &amp; </a:t>
            </a:r>
            <a:r>
              <a:rPr lang="fr-FR" dirty="0" err="1"/>
              <a:t>equipment</a:t>
            </a:r>
            <a:r>
              <a:rPr lang="fr-FR" dirty="0"/>
              <a:t> (IAS 16)</a:t>
            </a:r>
          </a:p>
        </p:txBody>
      </p:sp>
    </p:spTree>
    <p:extLst>
      <p:ext uri="{BB962C8B-B14F-4D97-AF65-F5344CB8AC3E}">
        <p14:creationId xmlns:p14="http://schemas.microsoft.com/office/powerpoint/2010/main" val="18365719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Depreciable amount = cost – residual value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Depreciation = systematic allocation of depreciable amount is assets useful life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GB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Entity specific value = present value of cash flows from use of asset and disposal value 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Useful life = period during which asset expected to be available for use &amp; number of units of production expected to be obtained from asset</a:t>
            </a:r>
            <a:endParaRPr lang="en-GB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Definitions</a:t>
            </a:r>
          </a:p>
        </p:txBody>
      </p:sp>
    </p:spTree>
    <p:extLst>
      <p:ext uri="{BB962C8B-B14F-4D97-AF65-F5344CB8AC3E}">
        <p14:creationId xmlns:p14="http://schemas.microsoft.com/office/powerpoint/2010/main" val="27956995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Recognise an item of PPE on the balance sheet when:</a:t>
            </a: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Probably future economic benefits will flow to entity</a:t>
            </a: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 can be measured reliably</a:t>
            </a: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Recognition</a:t>
            </a:r>
          </a:p>
        </p:txBody>
      </p:sp>
    </p:spTree>
    <p:extLst>
      <p:ext uri="{BB962C8B-B14F-4D97-AF65-F5344CB8AC3E}">
        <p14:creationId xmlns:p14="http://schemas.microsoft.com/office/powerpoint/2010/main" val="26874418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 </a:t>
            </a:r>
            <a:r>
              <a:rPr lang="en-GB" sz="1800" u="sng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</a:t>
            </a:r>
            <a:r>
              <a:rPr lang="en-GB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– which includes:</a:t>
            </a: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Purchase price including import duties &amp; non-refundable taxes</a:t>
            </a: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Costs of bringing item to conditions and location necessary for use e.g. site costs, delivery costs, costs of testing if functioning, professional fees etc.</a:t>
            </a: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Initial estimate of cost of dismantling item &amp; restoring site 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lvl="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Borrowing costs under IAS23</a:t>
            </a: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But must expense day to day servicing !</a:t>
            </a:r>
          </a:p>
          <a:p>
            <a:pPr>
              <a:lnSpc>
                <a:spcPct val="120000"/>
              </a:lnSpc>
            </a:pPr>
            <a:r>
              <a:rPr lang="en-GB" sz="1800" b="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expenditure to maintain capacity </a:t>
            </a:r>
            <a:r>
              <a:rPr lang="en-GB" sz="1800" b="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expense</a:t>
            </a:r>
          </a:p>
          <a:p>
            <a:pPr>
              <a:lnSpc>
                <a:spcPct val="120000"/>
              </a:lnSpc>
            </a:pPr>
            <a:r>
              <a:rPr lang="en-GB" sz="1800" b="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If expenditure to enhance capacity  capitalize</a:t>
            </a:r>
            <a:endParaRPr lang="en-GB" sz="1800" b="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Initial measurement</a:t>
            </a:r>
          </a:p>
        </p:txBody>
      </p:sp>
    </p:spTree>
    <p:extLst>
      <p:ext uri="{BB962C8B-B14F-4D97-AF65-F5344CB8AC3E}">
        <p14:creationId xmlns:p14="http://schemas.microsoft.com/office/powerpoint/2010/main" val="4099755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between:</a:t>
            </a:r>
          </a:p>
          <a:p>
            <a:pPr marL="457200" lvl="0" indent="-457200" algn="just">
              <a:lnSpc>
                <a:spcPct val="107000"/>
              </a:lnSpc>
              <a:buFont typeface="+mj-lt"/>
              <a:buAutoNum type="arabicPeriod"/>
            </a:pP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model </a:t>
            </a: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  <a:p>
            <a:pPr marL="457200" lvl="0" indent="-457200" algn="just">
              <a:lnSpc>
                <a:spcPct val="107000"/>
              </a:lnSpc>
              <a:buFont typeface="+mj-lt"/>
              <a:buAutoNum type="arabicPeriod"/>
            </a:pP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Revaluation model</a:t>
            </a: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model: </a:t>
            </a: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– </a:t>
            </a:r>
            <a:r>
              <a:rPr lang="en-GB" sz="2000" b="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</a:t>
            </a: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depreciation – </a:t>
            </a:r>
            <a:r>
              <a:rPr lang="en-GB" sz="2000" b="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</a:t>
            </a: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impairment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Revaluation model:</a:t>
            </a: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Fair value at date of revaluation – </a:t>
            </a:r>
            <a:r>
              <a:rPr lang="en-GB" sz="2000" b="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</a:t>
            </a: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000" b="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depn</a:t>
            </a: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GB" sz="2000" b="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</a:t>
            </a: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impairment</a:t>
            </a: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rgbClr val="00B0F0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Subsequent measurement</a:t>
            </a:r>
          </a:p>
        </p:txBody>
      </p:sp>
    </p:spTree>
    <p:extLst>
      <p:ext uri="{BB962C8B-B14F-4D97-AF65-F5344CB8AC3E}">
        <p14:creationId xmlns:p14="http://schemas.microsoft.com/office/powerpoint/2010/main" val="488796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44855" y="143891"/>
            <a:ext cx="7200000" cy="540000"/>
          </a:xfrm>
        </p:spPr>
        <p:txBody>
          <a:bodyPr/>
          <a:lstStyle/>
          <a:p>
            <a:r>
              <a:rPr lang="en-GB" sz="2800" dirty="0" err="1">
                <a:solidFill>
                  <a:schemeClr val="accent2"/>
                </a:solidFill>
              </a:rPr>
              <a:t>AutoDesk</a:t>
            </a:r>
            <a:r>
              <a:rPr lang="en-GB" sz="2800" dirty="0">
                <a:solidFill>
                  <a:schemeClr val="accent2"/>
                </a:solidFill>
              </a:rPr>
              <a:t> &amp; Ayden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977" y="1113576"/>
            <a:ext cx="8483097" cy="5513561"/>
          </a:xfrm>
        </p:spPr>
        <p:txBody>
          <a:bodyPr>
            <a:noAutofit/>
          </a:bodyPr>
          <a:lstStyle/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endParaRPr lang="en-GB" sz="1200" b="0" dirty="0"/>
          </a:p>
        </p:txBody>
      </p:sp>
    </p:spTree>
    <p:extLst>
      <p:ext uri="{BB962C8B-B14F-4D97-AF65-F5344CB8AC3E}">
        <p14:creationId xmlns:p14="http://schemas.microsoft.com/office/powerpoint/2010/main" val="30808178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6225" y="1018032"/>
            <a:ext cx="8629649" cy="5261455"/>
          </a:xfrm>
        </p:spPr>
        <p:txBody>
          <a:bodyPr>
            <a:normAutofit fontScale="92500" lnSpcReduction="20000"/>
          </a:bodyPr>
          <a:lstStyle/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Revaluation model allows companies to mark the value of their PPE to fair value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carrying amount is marked up, the increase is an unrealised gain (paper gain) until the building is actually sold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gain were allowed in the income statement </a:t>
            </a: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companies would have a mechanism to alter profit with paper gains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0" algn="just">
              <a:lnSpc>
                <a:spcPct val="107000"/>
              </a:lnSpc>
            </a:pPr>
            <a:r>
              <a:rPr lang="en-GB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This is not permitted</a:t>
            </a: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 the gain must be captured in an equity account called “Revaluation Reserve”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If the value of the PPE decreases in future  impairment must first eliminate this reserve before being expensed</a:t>
            </a:r>
            <a:endParaRPr lang="en-GB" sz="2000" b="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rgbClr val="00B0F0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Revaluation</a:t>
            </a:r>
          </a:p>
        </p:txBody>
      </p:sp>
    </p:spTree>
    <p:extLst>
      <p:ext uri="{BB962C8B-B14F-4D97-AF65-F5344CB8AC3E}">
        <p14:creationId xmlns:p14="http://schemas.microsoft.com/office/powerpoint/2010/main" val="19023926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>
          <a:xfrm>
            <a:off x="-114300" y="76863"/>
            <a:ext cx="7543800" cy="1003300"/>
          </a:xfrm>
        </p:spPr>
        <p:txBody>
          <a:bodyPr/>
          <a:lstStyle/>
          <a:p>
            <a:pPr eaLnBrk="1" hangingPunct="1"/>
            <a:r>
              <a:rPr lang="en-GB" altLang="en-US" dirty="0">
                <a:solidFill>
                  <a:schemeClr val="accent2"/>
                </a:solidFill>
              </a:rPr>
              <a:t>Example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8966" y="1080164"/>
            <a:ext cx="8246070" cy="5199324"/>
          </a:xfrm>
        </p:spPr>
        <p:txBody>
          <a:bodyPr>
            <a:normAutofit fontScale="85000" lnSpcReduction="10000"/>
          </a:bodyPr>
          <a:lstStyle/>
          <a:p>
            <a:pPr marL="0" indent="0" algn="just" eaLnBrk="1" hangingPunct="1">
              <a:buFont typeface="Wingdings" pitchFamily="2" charset="2"/>
              <a:buNone/>
            </a:pPr>
            <a:r>
              <a:rPr lang="en-US" altLang="en-US" sz="2800" b="0" dirty="0">
                <a:solidFill>
                  <a:schemeClr val="tx1"/>
                </a:solidFill>
              </a:rPr>
              <a:t>Company acquired a building in 2015 at a cost of €100,000. The useful life of the building was 50 years &amp; its residual value was nil. Depreciation is provided on a straight-line basis. </a:t>
            </a:r>
          </a:p>
          <a:p>
            <a:pPr marL="0" indent="0" algn="just" eaLnBrk="1" hangingPunct="1">
              <a:buFont typeface="Wingdings" pitchFamily="2" charset="2"/>
              <a:buNone/>
            </a:pPr>
            <a:endParaRPr lang="en-US" altLang="en-US" b="0" dirty="0">
              <a:solidFill>
                <a:schemeClr val="tx1"/>
              </a:solidFill>
            </a:endParaRPr>
          </a:p>
          <a:p>
            <a:pPr marL="0" indent="0" algn="just" eaLnBrk="1" hangingPunct="1">
              <a:buFont typeface="Wingdings" pitchFamily="2" charset="2"/>
              <a:buNone/>
            </a:pPr>
            <a:r>
              <a:rPr lang="en-US" altLang="en-US" sz="2800" b="0" dirty="0">
                <a:solidFill>
                  <a:schemeClr val="tx1"/>
                </a:solidFill>
              </a:rPr>
              <a:t>At 1 January, 2020 the building was revalued to €135,000 and remaining useful life remained unchanged at 45 years.</a:t>
            </a:r>
          </a:p>
          <a:p>
            <a:pPr marL="0" indent="0" algn="just" eaLnBrk="1" hangingPunct="1">
              <a:buFont typeface="Wingdings" pitchFamily="2" charset="2"/>
              <a:buNone/>
            </a:pPr>
            <a:endParaRPr lang="en-US" altLang="en-US" sz="2800" b="0" dirty="0">
              <a:solidFill>
                <a:schemeClr val="tx1"/>
              </a:solidFill>
            </a:endParaRPr>
          </a:p>
          <a:p>
            <a:pPr marL="0" indent="0" algn="just" eaLnBrk="1" hangingPunct="1">
              <a:buFont typeface="Wingdings" pitchFamily="2" charset="2"/>
              <a:buNone/>
            </a:pPr>
            <a:r>
              <a:rPr lang="en-US" altLang="en-US" sz="2800" b="0" dirty="0">
                <a:solidFill>
                  <a:schemeClr val="tx1"/>
                </a:solidFill>
              </a:rPr>
              <a:t>Show how this would be recorded in the company’s books.</a:t>
            </a:r>
            <a:endParaRPr lang="en-GB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6215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>
          <a:xfrm>
            <a:off x="-114300" y="76863"/>
            <a:ext cx="7543800" cy="1003300"/>
          </a:xfrm>
        </p:spPr>
        <p:txBody>
          <a:bodyPr/>
          <a:lstStyle/>
          <a:p>
            <a:pPr eaLnBrk="1" hangingPunct="1"/>
            <a:r>
              <a:rPr lang="en-GB" altLang="en-US" dirty="0">
                <a:solidFill>
                  <a:schemeClr val="accent2"/>
                </a:solidFill>
              </a:rPr>
              <a:t>Example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8966" y="1080164"/>
            <a:ext cx="8246070" cy="5199324"/>
          </a:xfrm>
        </p:spPr>
        <p:txBody>
          <a:bodyPr>
            <a:normAutofit/>
          </a:bodyPr>
          <a:lstStyle/>
          <a:p>
            <a:pPr marL="0" indent="0" algn="just" eaLnBrk="1" hangingPunct="1">
              <a:lnSpc>
                <a:spcPct val="100000"/>
              </a:lnSpc>
              <a:buFont typeface="Wingdings" pitchFamily="2" charset="2"/>
              <a:buNone/>
            </a:pPr>
            <a:endParaRPr lang="en-GB" altLang="en-US" sz="1600" b="0" dirty="0">
              <a:solidFill>
                <a:schemeClr val="tx1"/>
              </a:solidFill>
            </a:endParaRPr>
          </a:p>
          <a:p>
            <a:pPr marL="0" indent="0" algn="just" eaLnBrk="1" hangingPunct="1">
              <a:lnSpc>
                <a:spcPct val="100000"/>
              </a:lnSpc>
              <a:buFont typeface="Wingdings" pitchFamily="2" charset="2"/>
              <a:buNone/>
            </a:pPr>
            <a:endParaRPr lang="en-GB" altLang="en-US" sz="16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88204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0419" name="Rectangle 2"/>
          <p:cNvSpPr>
            <a:spLocks noGrp="1" noChangeArrowheads="1"/>
          </p:cNvSpPr>
          <p:nvPr>
            <p:ph type="title"/>
          </p:nvPr>
        </p:nvSpPr>
        <p:spPr>
          <a:xfrm>
            <a:off x="-265410" y="69497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Loss on Revaluation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8966" y="1087530"/>
            <a:ext cx="8246070" cy="5191958"/>
          </a:xfrm>
        </p:spPr>
        <p:txBody>
          <a:bodyPr>
            <a:normAutofit/>
          </a:bodyPr>
          <a:lstStyle/>
          <a:p>
            <a:pPr lvl="1" eaLnBrk="1" hangingPunct="1">
              <a:lnSpc>
                <a:spcPct val="90000"/>
              </a:lnSpc>
            </a:pPr>
            <a:endParaRPr lang="en-IE" altLang="en-US" b="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en-US" b="0" dirty="0">
                <a:solidFill>
                  <a:schemeClr val="tx1"/>
                </a:solidFill>
              </a:rPr>
              <a:t>A revaluation loss should be charged against any related revaluation surplus</a:t>
            </a:r>
          </a:p>
          <a:p>
            <a:pPr eaLnBrk="1" hangingPunct="1">
              <a:lnSpc>
                <a:spcPct val="90000"/>
              </a:lnSpc>
            </a:pPr>
            <a:endParaRPr lang="en-GB" altLang="en-US" b="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en-US" b="0" dirty="0">
                <a:solidFill>
                  <a:schemeClr val="tx1"/>
                </a:solidFill>
              </a:rPr>
              <a:t>Any additional loss must be charged as an expense in the income statement. </a:t>
            </a:r>
          </a:p>
          <a:p>
            <a:pPr lvl="1" eaLnBrk="1" hangingPunct="1">
              <a:lnSpc>
                <a:spcPct val="90000"/>
              </a:lnSpc>
            </a:pPr>
            <a:endParaRPr lang="en-IE" altLang="en-US" b="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IE" altLang="en-US" b="0" dirty="0">
                <a:solidFill>
                  <a:schemeClr val="tx1"/>
                </a:solidFill>
              </a:rPr>
              <a:t>What if the previously revalued building is valued at 1 January 2021 at €70,000 ?</a:t>
            </a:r>
          </a:p>
          <a:p>
            <a:pPr eaLnBrk="1" hangingPunct="1">
              <a:lnSpc>
                <a:spcPct val="90000"/>
              </a:lnSpc>
            </a:pPr>
            <a:endParaRPr lang="en-IE" altLang="en-US" dirty="0"/>
          </a:p>
        </p:txBody>
      </p:sp>
    </p:spTree>
    <p:extLst>
      <p:ext uri="{BB962C8B-B14F-4D97-AF65-F5344CB8AC3E}">
        <p14:creationId xmlns:p14="http://schemas.microsoft.com/office/powerpoint/2010/main" val="3057231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>
          <a:xfrm>
            <a:off x="-332085" y="69497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Loss on Revaluation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8966" y="1009650"/>
            <a:ext cx="8246070" cy="5269837"/>
          </a:xfrm>
        </p:spPr>
        <p:txBody>
          <a:bodyPr/>
          <a:lstStyle/>
          <a:p>
            <a:pPr eaLnBrk="1" hangingPunct="1"/>
            <a:endParaRPr lang="en-IE" altLang="en-US" dirty="0">
              <a:solidFill>
                <a:schemeClr val="tx2"/>
              </a:solidFill>
            </a:endParaRPr>
          </a:p>
          <a:p>
            <a:pPr eaLnBrk="1" hangingPunct="1"/>
            <a:endParaRPr lang="en-IE" altLang="en-US" b="0" dirty="0">
              <a:solidFill>
                <a:schemeClr val="tx1"/>
              </a:solidFill>
            </a:endParaRPr>
          </a:p>
          <a:p>
            <a:pPr lvl="1" eaLnBrk="1" hangingPunct="1"/>
            <a:endParaRPr lang="en-IE" altLang="en-US" dirty="0">
              <a:solidFill>
                <a:schemeClr val="tx2"/>
              </a:solidFill>
            </a:endParaRPr>
          </a:p>
          <a:p>
            <a:pPr lvl="1" eaLnBrk="1" hangingPunct="1"/>
            <a:endParaRPr lang="en-IE" altLang="en-US" dirty="0">
              <a:solidFill>
                <a:schemeClr val="tx2"/>
              </a:solidFill>
            </a:endParaRPr>
          </a:p>
          <a:p>
            <a:pPr eaLnBrk="1" hangingPunct="1"/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0941578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>
          <a:xfrm>
            <a:off x="-370185" y="0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Loss on Revaluation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04900"/>
            <a:ext cx="8246070" cy="5448300"/>
          </a:xfrm>
        </p:spPr>
        <p:txBody>
          <a:bodyPr>
            <a:normAutofit/>
          </a:bodyPr>
          <a:lstStyle/>
          <a:p>
            <a:pPr eaLnBrk="1" hangingPunct="1">
              <a:buFont typeface="Wingdings" pitchFamily="2" charset="2"/>
              <a:buNone/>
              <a:tabLst>
                <a:tab pos="6191250" algn="r"/>
                <a:tab pos="7799388" algn="r"/>
              </a:tabLst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6307706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Investments / non-</a:t>
            </a:r>
            <a:r>
              <a:rPr lang="fr-FR" dirty="0" err="1">
                <a:solidFill>
                  <a:schemeClr val="accent2"/>
                </a:solidFill>
              </a:rPr>
              <a:t>current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663969" cy="540000"/>
          </a:xfrm>
        </p:spPr>
        <p:txBody>
          <a:bodyPr/>
          <a:lstStyle/>
          <a:p>
            <a:r>
              <a:rPr lang="fr-FR" dirty="0"/>
              <a:t>Intangible assets (IAS 38)</a:t>
            </a:r>
          </a:p>
        </p:txBody>
      </p:sp>
    </p:spTree>
    <p:extLst>
      <p:ext uri="{BB962C8B-B14F-4D97-AF65-F5344CB8AC3E}">
        <p14:creationId xmlns:p14="http://schemas.microsoft.com/office/powerpoint/2010/main" val="35193932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92" y="86867"/>
            <a:ext cx="6071007" cy="763524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Criticism of accounting for R&amp;D &amp; Intangible assets</a:t>
            </a:r>
            <a:endParaRPr lang="en-GB" b="1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91237"/>
            <a:ext cx="8246070" cy="4798502"/>
          </a:xfrm>
        </p:spPr>
        <p:txBody>
          <a:bodyPr>
            <a:normAutofit/>
          </a:bodyPr>
          <a:lstStyle/>
          <a:p>
            <a:endParaRPr lang="en-I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Current accounting rules fail to capture intangible assets well:</a:t>
            </a:r>
            <a:b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https://podcasts.apple.com/gb/podcast/john-collison-growing-the-internet-economy/id1154105909?i=1000478171547</a:t>
            </a:r>
            <a:b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 Listen to John Collison – Co-Founder Stripe – 52:00 – 1:01:53</a:t>
            </a:r>
            <a:b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 Criticises accounting for R&amp;D and intangible assets</a:t>
            </a:r>
            <a:endParaRPr lang="en-GB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sz="1500" dirty="0"/>
          </a:p>
        </p:txBody>
      </p:sp>
      <p:pic>
        <p:nvPicPr>
          <p:cNvPr id="6" name="Picture 5" descr="A picture containing text, person, person&#10;&#10;Description automatically generated">
            <a:extLst>
              <a:ext uri="{FF2B5EF4-FFF2-40B4-BE49-F238E27FC236}">
                <a16:creationId xmlns:a16="http://schemas.microsoft.com/office/drawing/2014/main" id="{1FB4959C-46CD-4270-86E4-3B847A5B55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627" y="4231896"/>
            <a:ext cx="3521109" cy="197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6403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>
          <a:xfrm>
            <a:off x="-370185" y="0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Definitions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04900"/>
            <a:ext cx="8246070" cy="5448300"/>
          </a:xfrm>
        </p:spPr>
        <p:txBody>
          <a:bodyPr>
            <a:normAutofit/>
          </a:bodyPr>
          <a:lstStyle/>
          <a:p>
            <a:pPr algn="l"/>
            <a:endParaRPr lang="en-GB" sz="1800" b="0" i="0" u="none" strike="noStrike" baseline="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Intangible asset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an intangible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non-monetary </a:t>
            </a: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asset</a:t>
            </a:r>
            <a:endParaRPr lang="en-US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without physical substance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capable of being separated from entity and sold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Research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original and planned investigation undertaken with prospect of gaining new scientific knowledge or technical knowledge and understanding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Application of research findings or other knowledge for the production of new or substantially improved materials, devices, products etc. prior to the start of commercial production or use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buFont typeface="Wingdings" pitchFamily="2" charset="2"/>
              <a:buNone/>
              <a:tabLst>
                <a:tab pos="6191250" algn="r"/>
                <a:tab pos="7799388" algn="r"/>
              </a:tabLst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095398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07813" y="57612"/>
            <a:ext cx="7429500" cy="763524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Must meet “asset” definition</a:t>
            </a:r>
            <a:endParaRPr lang="en-GB" b="1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91237"/>
            <a:ext cx="8246070" cy="4580913"/>
          </a:xfrm>
        </p:spPr>
        <p:txBody>
          <a:bodyPr>
            <a:normAutofit fontScale="70000" lnSpcReduction="20000"/>
          </a:bodyPr>
          <a:lstStyle/>
          <a:p>
            <a:r>
              <a:rPr lang="en-IE" sz="29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must meet the Conceptual Framework definition of an asset:</a:t>
            </a:r>
          </a:p>
          <a:p>
            <a:r>
              <a:rPr lang="en-IE" sz="29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asset is a present economic resource controlled by the entity as a result of past events</a:t>
            </a:r>
            <a:endParaRPr lang="en-GB" sz="29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E" sz="29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GB" sz="29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IE" sz="29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economic resource is a right that has the potential to produce economic benefits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E" sz="29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IE" sz="29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r>
              <a:rPr lang="en-IE" sz="29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is this a problem?</a:t>
            </a:r>
            <a:endParaRPr lang="en-GB" sz="29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E" sz="1500" dirty="0"/>
          </a:p>
        </p:txBody>
      </p:sp>
    </p:spTree>
    <p:extLst>
      <p:ext uri="{BB962C8B-B14F-4D97-AF65-F5344CB8AC3E}">
        <p14:creationId xmlns:p14="http://schemas.microsoft.com/office/powerpoint/2010/main" val="40682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39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Balance sheet</a:t>
            </a:r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4AFDBA-EBBA-4109-9B13-4C9AC0B6A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95400"/>
            <a:ext cx="8534400" cy="4481914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8000" b="0" dirty="0">
                <a:solidFill>
                  <a:schemeClr val="tx1"/>
                </a:solidFill>
              </a:rPr>
              <a:t>The balance sheet “balances” because:</a:t>
            </a:r>
          </a:p>
          <a:p>
            <a:pPr algn="ctr"/>
            <a:r>
              <a:rPr lang="en-GB" sz="8000" dirty="0">
                <a:solidFill>
                  <a:schemeClr val="tx1"/>
                </a:solidFill>
              </a:rPr>
              <a:t>investments = finance used to pay for investments</a:t>
            </a:r>
          </a:p>
          <a:p>
            <a:pPr algn="ctr"/>
            <a:r>
              <a:rPr lang="en-GB" sz="8000" dirty="0">
                <a:solidFill>
                  <a:schemeClr val="tx1"/>
                </a:solidFill>
              </a:rPr>
              <a:t>investments = equity finance + debt finance</a:t>
            </a:r>
          </a:p>
          <a:p>
            <a:pPr algn="ctr"/>
            <a:r>
              <a:rPr lang="en-GB" sz="8000" dirty="0">
                <a:solidFill>
                  <a:schemeClr val="tx1"/>
                </a:solidFill>
              </a:rPr>
              <a:t>assets = equity + liabilities</a:t>
            </a:r>
          </a:p>
          <a:p>
            <a:pPr marL="0" indent="0">
              <a:buNone/>
            </a:pPr>
            <a:endParaRPr lang="en-GB" sz="8000" b="0" dirty="0">
              <a:solidFill>
                <a:schemeClr val="tx1"/>
              </a:solidFill>
            </a:endParaRPr>
          </a:p>
          <a:p>
            <a:r>
              <a:rPr lang="en-GB" sz="8000" b="0" dirty="0">
                <a:solidFill>
                  <a:schemeClr val="tx1"/>
                </a:solidFill>
              </a:rPr>
              <a:t>The balance sheet outlines the: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8000" b="0" dirty="0">
                <a:solidFill>
                  <a:schemeClr val="tx1"/>
                </a:solidFill>
              </a:rPr>
              <a:t> </a:t>
            </a:r>
            <a:r>
              <a:rPr lang="en-GB" sz="8000" b="0" dirty="0">
                <a:solidFill>
                  <a:schemeClr val="accent2"/>
                </a:solidFill>
              </a:rPr>
              <a:t>Investments made by the firm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8000" b="0" dirty="0">
                <a:solidFill>
                  <a:schemeClr val="accent2"/>
                </a:solidFill>
              </a:rPr>
              <a:t> How the investments have been financed – equity / debt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3338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>
          <a:xfrm>
            <a:off x="-370185" y="0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Recognition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04900"/>
            <a:ext cx="8246070" cy="5448300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6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0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 con</a:t>
            </a:r>
            <a:r>
              <a:rPr lang="en-GB" sz="2000" dirty="0">
                <a:solidFill>
                  <a:schemeClr val="accent2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ditions for recognition: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AutoNum type="arabicParenBoth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When it is probable that future economic benefits attributable to the asset will flow to the entity</a:t>
            </a:r>
          </a:p>
          <a:p>
            <a:pPr marL="342900" lvl="1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i.e. revenue from sale of goods &amp; services / cost savings</a:t>
            </a:r>
          </a:p>
          <a:p>
            <a:pPr marL="342900" lvl="1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en-GB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GB" sz="20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(2) Cost of asset can be measured reliably</a:t>
            </a:r>
          </a:p>
          <a:p>
            <a:endParaRPr lang="en-GB" sz="1600" b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600" b="0" i="0" u="none" strike="noStrike" baseline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buFont typeface="Wingdings" pitchFamily="2" charset="2"/>
              <a:buNone/>
              <a:tabLst>
                <a:tab pos="6191250" algn="r"/>
                <a:tab pos="7799388" algn="r"/>
              </a:tabLst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018653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>
          <a:xfrm>
            <a:off x="-370185" y="0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Initial measurement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04900"/>
            <a:ext cx="8246070" cy="5448300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nitially recorded at cost: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Purchase price + import duties + non-refundable taxes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trade discounts &amp; rebates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+ directly attributable costs of preparing the assets for its intended use e.g. professional fees, testing whether asset is functioning properly, etc.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600" b="0" i="0" u="none" strike="noStrike" baseline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b="0" i="0" u="none" strike="noStrike" baseline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buFont typeface="Wingdings" pitchFamily="2" charset="2"/>
              <a:buNone/>
              <a:tabLst>
                <a:tab pos="6191250" algn="r"/>
                <a:tab pos="7799388" algn="r"/>
              </a:tabLst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4525853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between:</a:t>
            </a:r>
          </a:p>
          <a:p>
            <a:pPr marL="457200" lvl="0" indent="-457200" algn="just">
              <a:lnSpc>
                <a:spcPct val="107000"/>
              </a:lnSpc>
              <a:buFont typeface="+mj-lt"/>
              <a:buAutoNum type="arabicPeriod"/>
            </a:pP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model </a:t>
            </a: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  <a:p>
            <a:pPr marL="457200" lvl="0" indent="-457200" algn="just">
              <a:lnSpc>
                <a:spcPct val="107000"/>
              </a:lnSpc>
              <a:buFont typeface="+mj-lt"/>
              <a:buAutoNum type="arabicPeriod"/>
            </a:pP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Revaluation model</a:t>
            </a: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rgbClr val="00B0F0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Subsequent measurement</a:t>
            </a:r>
          </a:p>
        </p:txBody>
      </p:sp>
    </p:spTree>
    <p:extLst>
      <p:ext uri="{BB962C8B-B14F-4D97-AF65-F5344CB8AC3E}">
        <p14:creationId xmlns:p14="http://schemas.microsoft.com/office/powerpoint/2010/main" val="18317172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Internally generated goodwill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 not recognize internally generated good will as an asset because it is not deemed to be an identifiable resource i.e. it cannot be separated.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Purchased goodwill: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ccounting treatment detailed under IFRS3 Business Combinations.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Goodwill</a:t>
            </a:r>
          </a:p>
        </p:txBody>
      </p:sp>
    </p:spTree>
    <p:extLst>
      <p:ext uri="{BB962C8B-B14F-4D97-AF65-F5344CB8AC3E}">
        <p14:creationId xmlns:p14="http://schemas.microsoft.com/office/powerpoint/2010/main" val="4331663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Accounting treatment: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 </a:t>
            </a:r>
            <a:r>
              <a:rPr lang="en-US" sz="1800" b="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recognize cost of research as an asset.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Write off 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an expense in year occurred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Justification: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 is no reasonable certainty that future economic benefits will flow to the entity from the research.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Examples all relate to searching for information or knowledge can see nothing concrete (future economic benefits) with these activities.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34693051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Accounting treatment: 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Expenditure on development should be capitalized if all 5 conditions are met.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Conditions: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Technical feasibility of completing the intangible asset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Intention by entity to complete the asset and use or sell it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Ability of entity to use or sell the asset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likelihood of the asset generating probable future economic benefits e.g. existence of a market for the output of an asset.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Ability to measure the expenditure attributable to the asset.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Justification: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Unlike research, development costs are incurred much later on in the project therefore more appropriate to have reasonable certainty as to probable future economic benefits</a:t>
            </a: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Development</a:t>
            </a:r>
          </a:p>
        </p:txBody>
      </p:sp>
    </p:spTree>
    <p:extLst>
      <p:ext uri="{BB962C8B-B14F-4D97-AF65-F5344CB8AC3E}">
        <p14:creationId xmlns:p14="http://schemas.microsoft.com/office/powerpoint/2010/main" val="36425677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Design, construction, testing of pre-production &amp; pre-use prototypes and models</a:t>
            </a:r>
          </a:p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 of tools, jogs and dies involving new technology</a:t>
            </a:r>
          </a:p>
          <a:p>
            <a:pPr lvl="0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Design, construction and operation of pilot plant that is not of a scale economically feasible for commercial production</a:t>
            </a:r>
          </a:p>
          <a:p>
            <a:pPr lvl="0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Design, construction and testing of a chosen alternative for new or improved materials, devices, processes, systems or services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Development examples</a:t>
            </a:r>
          </a:p>
        </p:txBody>
      </p:sp>
    </p:spTree>
    <p:extLst>
      <p:ext uri="{BB962C8B-B14F-4D97-AF65-F5344CB8AC3E}">
        <p14:creationId xmlns:p14="http://schemas.microsoft.com/office/powerpoint/2010/main" val="41264405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Investments / non-</a:t>
            </a:r>
            <a:r>
              <a:rPr lang="fr-FR" dirty="0" err="1">
                <a:solidFill>
                  <a:schemeClr val="accent2"/>
                </a:solidFill>
              </a:rPr>
              <a:t>current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663969" cy="540000"/>
          </a:xfrm>
        </p:spPr>
        <p:txBody>
          <a:bodyPr/>
          <a:lstStyle/>
          <a:p>
            <a:r>
              <a:rPr lang="fr-FR" dirty="0" err="1"/>
              <a:t>Leases</a:t>
            </a:r>
            <a:r>
              <a:rPr lang="fr-FR" dirty="0"/>
              <a:t> (IFRS 16)</a:t>
            </a:r>
          </a:p>
        </p:txBody>
      </p:sp>
    </p:spTree>
    <p:extLst>
      <p:ext uri="{BB962C8B-B14F-4D97-AF65-F5344CB8AC3E}">
        <p14:creationId xmlns:p14="http://schemas.microsoft.com/office/powerpoint/2010/main" val="11309631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6CF2B-4081-4673-8A5A-2D945F507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6494" y="0"/>
            <a:ext cx="8246070" cy="1018032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B5F13-4982-41E3-BE5B-C2E3D55AA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57836"/>
            <a:ext cx="8246070" cy="5221652"/>
          </a:xfrm>
        </p:spPr>
        <p:txBody>
          <a:bodyPr>
            <a:normAutofit fontScale="70000" lnSpcReduction="20000"/>
          </a:bodyPr>
          <a:lstStyle/>
          <a:p>
            <a:r>
              <a:rPr lang="en-GB" b="0" dirty="0">
                <a:solidFill>
                  <a:schemeClr val="tx1"/>
                </a:solidFill>
              </a:rPr>
              <a:t>Under the previous standard for leases, IAS 17, companies which classified leases as </a:t>
            </a:r>
            <a:r>
              <a:rPr lang="en-GB" b="0" dirty="0">
                <a:solidFill>
                  <a:srgbClr val="0070C0"/>
                </a:solidFill>
              </a:rPr>
              <a:t>operating leases </a:t>
            </a:r>
            <a:r>
              <a:rPr lang="en-GB" b="0" dirty="0">
                <a:solidFill>
                  <a:schemeClr val="tx1"/>
                </a:solidFill>
              </a:rPr>
              <a:t>(or ‘off balance sheet’ leases) did not record a liability (debt) in the balance sheet for future lease payment obligations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For example, aeroplanes for major European airlines did not appear as assets on their balance sheets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In substance, the airlines had not purchased the aeroplanes but had committed to significant future lease obligations with the leasing companies, in exchange for extended use of the assets (the aircraft)</a:t>
            </a:r>
          </a:p>
          <a:p>
            <a:pPr lvl="1"/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A new accounting standard for leases, IFRS 16, was issued by the IASB in January 2016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17654278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78064-6CAF-412B-AB51-0167EA741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3035" y="0"/>
            <a:ext cx="8246070" cy="1018032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FFEF6-86CE-44D9-82B1-47715C32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111624"/>
            <a:ext cx="8246070" cy="5167863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IFRS 16 outlines principles for the recognition, measurement, presentation and disclosure of leases for both parties to a lease contract 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i.e. the lessee (the customer) and the lessor (the supplier). 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IFRS 16 is applies to annual reporting periods beginning on or after 1 January 2019.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requirements of IFRS 16 represent a significant change in approach to accounting for leases for lessees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Lessees are required to recognise most leases on their balance sheets and to measure the leases using a single lessee accounting model</a:t>
            </a:r>
          </a:p>
          <a:p>
            <a:pPr lvl="1"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Lessor accounting is substantially unchanged under IFRS 16.</a:t>
            </a:r>
            <a:endParaRPr lang="en-IE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430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632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Balance sheet equation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89330"/>
            <a:ext cx="8246070" cy="4479339"/>
          </a:xfrm>
        </p:spPr>
        <p:txBody>
          <a:bodyPr/>
          <a:lstStyle/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Investments = Sources of finance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Assets = Equity + Liabilities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Can rearrange this: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b="0" dirty="0">
                <a:solidFill>
                  <a:schemeClr val="tx1"/>
                </a:solidFill>
              </a:rPr>
              <a:t>Equity = Assets - Liabilities</a:t>
            </a:r>
          </a:p>
        </p:txBody>
      </p:sp>
    </p:spTree>
    <p:extLst>
      <p:ext uri="{BB962C8B-B14F-4D97-AF65-F5344CB8AC3E}">
        <p14:creationId xmlns:p14="http://schemas.microsoft.com/office/powerpoint/2010/main" val="10871092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E86B-DE1F-45AB-B477-15FEC062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0964" y="0"/>
            <a:ext cx="8246070" cy="1018032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Key IFRS 16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25620-CC62-4CDE-AFAA-3899530F9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174376"/>
            <a:ext cx="8246070" cy="5105111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GB" sz="2800" b="0" i="1" u="sng" dirty="0">
                <a:solidFill>
                  <a:schemeClr val="tx1"/>
                </a:solidFill>
              </a:rPr>
              <a:t>Lessees:</a:t>
            </a:r>
            <a:endParaRPr lang="en-IE" sz="2400" b="0" u="sng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sz="2800" b="0" dirty="0">
                <a:solidFill>
                  <a:schemeClr val="tx1"/>
                </a:solidFill>
              </a:rPr>
              <a:t>There are substantial changes for lease accounting for lessees under IFRS 16, when compared to IAS 17:</a:t>
            </a:r>
          </a:p>
          <a:p>
            <a:pPr marL="0" lv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i="1" u="sng" dirty="0">
                <a:solidFill>
                  <a:schemeClr val="tx1"/>
                </a:solidFill>
              </a:rPr>
              <a:t>Lease recognition:</a:t>
            </a:r>
            <a:endParaRPr lang="en-IE" sz="2000" b="0" i="1" u="sng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IFRS 16 eliminates the classification of leases as either operating or financing leases.</a:t>
            </a: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Under IFRS 16, all leases result from a lessee obtaining:</a:t>
            </a:r>
            <a:endParaRPr lang="en-IE" sz="2000" b="0" dirty="0">
              <a:solidFill>
                <a:schemeClr val="tx1"/>
              </a:solidFill>
            </a:endParaRPr>
          </a:p>
          <a:p>
            <a:pPr lvl="3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 right to use an asset (i.e. right-of-use asset) at the start of the lease and</a:t>
            </a:r>
            <a:endParaRPr lang="en-IE" sz="1800" b="0" dirty="0">
              <a:solidFill>
                <a:schemeClr val="tx1"/>
              </a:solidFill>
            </a:endParaRPr>
          </a:p>
          <a:p>
            <a:pPr lvl="3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Financing – if lease payments are made over time.</a:t>
            </a:r>
            <a:endParaRPr lang="en-IE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7784241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E86B-DE1F-45AB-B477-15FEC062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5459" y="0"/>
            <a:ext cx="8246070" cy="1018032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Key IFRS 16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25620-CC62-4CDE-AFAA-3899530F9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Therefore, IFRS 16 requires lessees to recognise for </a:t>
            </a:r>
            <a:r>
              <a:rPr lang="en-GB" sz="2400" b="0" i="1" u="sng" dirty="0">
                <a:solidFill>
                  <a:schemeClr val="tx1"/>
                </a:solidFill>
              </a:rPr>
              <a:t>all</a:t>
            </a:r>
            <a:r>
              <a:rPr lang="en-GB" sz="2400" b="0" dirty="0">
                <a:solidFill>
                  <a:schemeClr val="tx1"/>
                </a:solidFill>
              </a:rPr>
              <a:t> leases:</a:t>
            </a:r>
            <a:endParaRPr lang="en-IE" sz="2000" b="0" dirty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3"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On the balance sheet:</a:t>
            </a:r>
            <a:endParaRPr lang="en-IE" sz="1800" dirty="0">
              <a:solidFill>
                <a:schemeClr val="accent2"/>
              </a:solidFill>
            </a:endParaRPr>
          </a:p>
          <a:p>
            <a:pPr marL="285750" lvl="4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A right-of-use asset &amp;</a:t>
            </a:r>
            <a:endParaRPr lang="en-IE" sz="1800" b="0" dirty="0">
              <a:solidFill>
                <a:schemeClr val="tx1"/>
              </a:solidFill>
            </a:endParaRPr>
          </a:p>
          <a:p>
            <a:pPr marL="285750" lvl="4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A lease liability</a:t>
            </a:r>
            <a:endParaRPr lang="en-IE" sz="1800" b="0" dirty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3"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On the income statement – required to disclose separately:</a:t>
            </a:r>
            <a:endParaRPr lang="en-IE" sz="1800" dirty="0">
              <a:solidFill>
                <a:schemeClr val="accent2"/>
              </a:solidFill>
            </a:endParaRPr>
          </a:p>
          <a:p>
            <a:pPr marL="285750" lvl="4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Depreciation on the right-of-use asset &amp;</a:t>
            </a:r>
            <a:endParaRPr lang="en-IE" sz="1800" b="0" dirty="0">
              <a:solidFill>
                <a:schemeClr val="tx1"/>
              </a:solidFill>
            </a:endParaRPr>
          </a:p>
          <a:p>
            <a:pPr marL="285750" lvl="4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Interest on the lease liability</a:t>
            </a:r>
            <a:endParaRPr lang="en-IE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dirty="0">
              <a:solidFill>
                <a:schemeClr val="tx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5934562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AD75-7A08-4F4D-81FD-A1902AED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3388" y="0"/>
            <a:ext cx="8246070" cy="1018032"/>
          </a:xfrm>
        </p:spPr>
        <p:txBody>
          <a:bodyPr>
            <a:normAutofit/>
          </a:bodyPr>
          <a:lstStyle/>
          <a:p>
            <a:r>
              <a:rPr lang="en-IE" sz="4000" dirty="0">
                <a:solidFill>
                  <a:schemeClr val="accent2"/>
                </a:solidFill>
              </a:rPr>
              <a:t>LESSEES</a:t>
            </a:r>
          </a:p>
        </p:txBody>
      </p:sp>
    </p:spTree>
    <p:extLst>
      <p:ext uri="{BB962C8B-B14F-4D97-AF65-F5344CB8AC3E}">
        <p14:creationId xmlns:p14="http://schemas.microsoft.com/office/powerpoint/2010/main" val="14409108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AD75-7A08-4F4D-81FD-A1902AED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729" y="0"/>
            <a:ext cx="8695035" cy="1018032"/>
          </a:xfrm>
        </p:spPr>
        <p:txBody>
          <a:bodyPr>
            <a:normAutofit/>
          </a:bodyPr>
          <a:lstStyle/>
          <a:p>
            <a:r>
              <a:rPr lang="en-IE" sz="3200" dirty="0">
                <a:solidFill>
                  <a:schemeClr val="accent2"/>
                </a:solidFill>
              </a:rPr>
              <a:t>LESSEES: Accounting by lessees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138518"/>
            <a:ext cx="8246070" cy="5140969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sz="2800" b="0" dirty="0">
                <a:solidFill>
                  <a:schemeClr val="tx1"/>
                </a:solidFill>
              </a:rPr>
              <a:t>Upon commencement of the lease, a lessee is required to recognise:</a:t>
            </a:r>
            <a:endParaRPr lang="en-IE" sz="2400" b="0" dirty="0">
              <a:solidFill>
                <a:schemeClr val="tx1"/>
              </a:solidFill>
            </a:endParaRP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The right to use the underlying asset (i.e. a right-of-use asset) for the lease term &amp;</a:t>
            </a:r>
            <a:endParaRPr lang="en-IE" sz="2400" b="0" dirty="0">
              <a:solidFill>
                <a:schemeClr val="tx1"/>
              </a:solidFill>
            </a:endParaRP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A lease liability for the obligation to make lease payments.</a:t>
            </a:r>
          </a:p>
          <a:p>
            <a:pPr lvl="1">
              <a:lnSpc>
                <a:spcPct val="120000"/>
              </a:lnSpc>
            </a:pPr>
            <a:endParaRPr lang="en-GB" sz="20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sz="2200" b="0" dirty="0">
                <a:solidFill>
                  <a:schemeClr val="tx1"/>
                </a:solidFill>
                <a:highlight>
                  <a:srgbClr val="FFFF00"/>
                </a:highlight>
              </a:rPr>
              <a:t>Fundamentally different way to think about a lease: Think about leasing a car from the airport</a:t>
            </a:r>
          </a:p>
          <a:p>
            <a:pPr>
              <a:lnSpc>
                <a:spcPct val="120000"/>
              </a:lnSpc>
            </a:pPr>
            <a:endParaRPr lang="en-GB" sz="22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sz="2200" b="0" dirty="0">
                <a:solidFill>
                  <a:schemeClr val="tx1"/>
                </a:solidFill>
              </a:rPr>
              <a:t>We will look at the measurement requirements for each of the above in turn: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‘Right-of-use’ asset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Lease liability</a:t>
            </a: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89116038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84730"/>
            <a:ext cx="8246070" cy="5194758"/>
          </a:xfrm>
        </p:spPr>
        <p:txBody>
          <a:bodyPr>
            <a:normAutofit fontScale="85000" lnSpcReduction="20000"/>
          </a:bodyPr>
          <a:lstStyle/>
          <a:p>
            <a:pPr lvl="0">
              <a:lnSpc>
                <a:spcPct val="120000"/>
              </a:lnSpc>
            </a:pPr>
            <a:r>
              <a:rPr lang="en-GB" sz="2800" dirty="0">
                <a:solidFill>
                  <a:schemeClr val="accent2"/>
                </a:solidFill>
              </a:rPr>
              <a:t>Initial measurement:</a:t>
            </a:r>
            <a:endParaRPr lang="en-IE" sz="2400" dirty="0">
              <a:solidFill>
                <a:schemeClr val="accent2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Amount of the lease liability plus any initial direct costs incurred by the lessee.</a:t>
            </a:r>
            <a:endParaRPr lang="en-IE" sz="2400" b="0" dirty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sz="2800" dirty="0">
                <a:solidFill>
                  <a:schemeClr val="accent2"/>
                </a:solidFill>
              </a:rPr>
              <a:t>Subsequent measurement:</a:t>
            </a:r>
            <a:endParaRPr lang="en-IE" sz="2400" dirty="0">
              <a:solidFill>
                <a:schemeClr val="accent2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‘right-of-use asset’ measured using the </a:t>
            </a:r>
            <a:r>
              <a:rPr lang="en-GB" b="0" i="1" dirty="0">
                <a:solidFill>
                  <a:schemeClr val="tx1"/>
                </a:solidFill>
              </a:rPr>
              <a:t>cost model </a:t>
            </a:r>
            <a:r>
              <a:rPr lang="en-GB" b="0" dirty="0">
                <a:solidFill>
                  <a:schemeClr val="tx1"/>
                </a:solidFill>
              </a:rPr>
              <a:t>under IAS 16 (Property, Plant and Equipment) </a:t>
            </a:r>
          </a:p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Under IAS 16’s cost model:</a:t>
            </a:r>
            <a:endParaRPr lang="en-IE" sz="2000" dirty="0">
              <a:solidFill>
                <a:schemeClr val="accent2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The ‘right-of-use asset’ is measured at cost</a:t>
            </a:r>
            <a:r>
              <a:rPr lang="en-GB" sz="2400" b="0" i="1" u="sng" dirty="0">
                <a:solidFill>
                  <a:schemeClr val="tx1"/>
                </a:solidFill>
              </a:rPr>
              <a:t> less </a:t>
            </a:r>
            <a:r>
              <a:rPr lang="en-GB" sz="2400" b="0" dirty="0">
                <a:solidFill>
                  <a:schemeClr val="tx1"/>
                </a:solidFill>
              </a:rPr>
              <a:t>accumulated depreciation</a:t>
            </a:r>
            <a:r>
              <a:rPr lang="en-GB" sz="2400" b="0" i="1" u="sng" dirty="0">
                <a:solidFill>
                  <a:schemeClr val="tx1"/>
                </a:solidFill>
              </a:rPr>
              <a:t> less </a:t>
            </a:r>
            <a:r>
              <a:rPr lang="en-GB" sz="2400" b="0" dirty="0">
                <a:solidFill>
                  <a:schemeClr val="tx1"/>
                </a:solidFill>
              </a:rPr>
              <a:t>impairment [in accordance with IAS 36 (Impairment of Assets)]</a:t>
            </a:r>
            <a:endParaRPr lang="en-IE" sz="2400" b="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18D45DF-ABAC-4B9A-AF4E-D326EB904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729" y="0"/>
            <a:ext cx="8695035" cy="1018032"/>
          </a:xfrm>
        </p:spPr>
        <p:txBody>
          <a:bodyPr>
            <a:normAutofit/>
          </a:bodyPr>
          <a:lstStyle/>
          <a:p>
            <a:r>
              <a:rPr lang="en-IE" sz="3200" dirty="0">
                <a:solidFill>
                  <a:schemeClr val="accent2"/>
                </a:solidFill>
              </a:rPr>
              <a:t>Accounting for ‘right-of-use’ asset</a:t>
            </a:r>
          </a:p>
        </p:txBody>
      </p:sp>
    </p:spTree>
    <p:extLst>
      <p:ext uri="{BB962C8B-B14F-4D97-AF65-F5344CB8AC3E}">
        <p14:creationId xmlns:p14="http://schemas.microsoft.com/office/powerpoint/2010/main" val="37849102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93694"/>
            <a:ext cx="8246070" cy="5185793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-GB" sz="1400" dirty="0">
                <a:solidFill>
                  <a:schemeClr val="accent2"/>
                </a:solidFill>
              </a:rPr>
              <a:t>Initial measurement</a:t>
            </a:r>
            <a:r>
              <a:rPr lang="en-GB" sz="1400" b="0" dirty="0">
                <a:solidFill>
                  <a:schemeClr val="tx1"/>
                </a:solidFill>
              </a:rPr>
              <a:t>:</a:t>
            </a:r>
            <a:endParaRPr lang="en-IE" sz="1400" b="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GB" sz="1400" b="0" dirty="0">
                <a:solidFill>
                  <a:schemeClr val="tx1"/>
                </a:solidFill>
              </a:rPr>
              <a:t>The lease liability should be measured at the present value of the lease payments payable over the lease term.</a:t>
            </a:r>
            <a:endParaRPr lang="en-IE" sz="1400" b="0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400" b="0" dirty="0">
                <a:solidFill>
                  <a:schemeClr val="tx1"/>
                </a:solidFill>
              </a:rPr>
              <a:t> </a:t>
            </a:r>
            <a:endParaRPr lang="en-IE" sz="1400" b="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GB" sz="1400" b="0" dirty="0">
                <a:solidFill>
                  <a:schemeClr val="tx1"/>
                </a:solidFill>
              </a:rPr>
              <a:t>The lease payments should be discounted at the interest rate implicit in the lease</a:t>
            </a:r>
          </a:p>
          <a:p>
            <a:pPr marL="2857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400" b="0" dirty="0">
                <a:solidFill>
                  <a:schemeClr val="tx1"/>
                </a:solidFill>
              </a:rPr>
              <a:t>If implicit rate not available </a:t>
            </a:r>
            <a:r>
              <a:rPr lang="en-GB" sz="1400" b="0" dirty="0">
                <a:solidFill>
                  <a:schemeClr val="tx1"/>
                </a:solidFill>
                <a:sym typeface="Wingdings" panose="05000000000000000000" pitchFamily="2" charset="2"/>
              </a:rPr>
              <a:t> use incremental borrowing rate</a:t>
            </a:r>
          </a:p>
          <a:p>
            <a:pPr marL="0" indent="0">
              <a:lnSpc>
                <a:spcPct val="100000"/>
              </a:lnSpc>
              <a:buNone/>
            </a:pPr>
            <a:endParaRPr lang="en-IE" sz="1400" b="0" dirty="0">
              <a:solidFill>
                <a:schemeClr val="tx1"/>
              </a:solidFill>
            </a:endParaRPr>
          </a:p>
          <a:p>
            <a:pPr lvl="0">
              <a:lnSpc>
                <a:spcPct val="100000"/>
              </a:lnSpc>
            </a:pPr>
            <a:r>
              <a:rPr lang="en-GB" sz="1400" dirty="0">
                <a:solidFill>
                  <a:schemeClr val="accent2"/>
                </a:solidFill>
              </a:rPr>
              <a:t>Re-measurement:</a:t>
            </a:r>
            <a:endParaRPr lang="en-IE" sz="1400" dirty="0">
              <a:solidFill>
                <a:schemeClr val="accent2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GB" sz="1400" b="0" dirty="0">
                <a:solidFill>
                  <a:schemeClr val="tx1"/>
                </a:solidFill>
              </a:rPr>
              <a:t>The lease liability should subsequently be remeasured to reflect changes in:</a:t>
            </a:r>
            <a:endParaRPr lang="en-IE" sz="1400" b="0" dirty="0">
              <a:solidFill>
                <a:schemeClr val="tx1"/>
              </a:solidFill>
            </a:endParaRPr>
          </a:p>
          <a:p>
            <a:pPr marL="171450" lvl="2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tx1"/>
                </a:solidFill>
              </a:rPr>
              <a:t>The lease term (using a revised discount rate)</a:t>
            </a:r>
            <a:endParaRPr lang="en-IE" sz="1200" b="0" dirty="0">
              <a:solidFill>
                <a:schemeClr val="tx1"/>
              </a:solidFill>
            </a:endParaRPr>
          </a:p>
          <a:p>
            <a:pPr marL="171450" lvl="2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tx1"/>
                </a:solidFill>
              </a:rPr>
              <a:t>The assessment of a purchase option (using a revised discount rate)</a:t>
            </a:r>
            <a:endParaRPr lang="en-IE" sz="1200" b="0" dirty="0">
              <a:solidFill>
                <a:schemeClr val="tx1"/>
              </a:solidFill>
            </a:endParaRPr>
          </a:p>
          <a:p>
            <a:pPr marL="171450" lvl="2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tx1"/>
                </a:solidFill>
              </a:rPr>
              <a:t>The amounts expected to be payable under residual value guarantees (using an unchanged discount rate) or</a:t>
            </a:r>
            <a:endParaRPr lang="en-IE" sz="1200" b="0" dirty="0">
              <a:solidFill>
                <a:schemeClr val="tx1"/>
              </a:solidFill>
            </a:endParaRPr>
          </a:p>
          <a:p>
            <a:pPr marL="171450" lvl="2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tx1"/>
                </a:solidFill>
              </a:rPr>
              <a:t>Future lease payments resulting from a change in an index or a rate used to determine those payments (using an unchanged discount rate).</a:t>
            </a:r>
            <a:endParaRPr lang="en-IE" sz="1200" b="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C19F922-01DB-4524-B65C-C8E4E1A69D1C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 dirty="0">
                <a:solidFill>
                  <a:schemeClr val="accent2"/>
                </a:solidFill>
              </a:rPr>
              <a:t>Accounting for ‘lease liability’</a:t>
            </a:r>
          </a:p>
        </p:txBody>
      </p:sp>
    </p:spTree>
    <p:extLst>
      <p:ext uri="{BB962C8B-B14F-4D97-AF65-F5344CB8AC3E}">
        <p14:creationId xmlns:p14="http://schemas.microsoft.com/office/powerpoint/2010/main" val="286296313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55000" lnSpcReduction="20000"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X Ltd enters into a lease contract with </a:t>
            </a:r>
            <a:r>
              <a:rPr lang="en-GB" b="0" dirty="0" err="1">
                <a:solidFill>
                  <a:schemeClr val="tx1"/>
                </a:solidFill>
              </a:rPr>
              <a:t>AFinance</a:t>
            </a:r>
            <a:r>
              <a:rPr lang="en-GB" b="0" dirty="0">
                <a:solidFill>
                  <a:schemeClr val="tx1"/>
                </a:solidFill>
              </a:rPr>
              <a:t> Ltd for the lease of a large motor grader.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The lease term is 5 years.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Under the terms of the lease, X Ltd pays an annual lease payment of €50,000 for lease of the grader.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 err="1">
                <a:solidFill>
                  <a:schemeClr val="tx1"/>
                </a:solidFill>
              </a:rPr>
              <a:t>AFinance</a:t>
            </a:r>
            <a:r>
              <a:rPr lang="en-GB" b="0" dirty="0">
                <a:solidFill>
                  <a:schemeClr val="tx1"/>
                </a:solidFill>
              </a:rPr>
              <a:t> Ltd charges its clients 6% interest per annum for the provision of credit facilities.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X Ltd pays an additional €10,000 to have special treads installed on the motor grader.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X </a:t>
            </a:r>
            <a:r>
              <a:rPr lang="en-GB" b="0" dirty="0" err="1">
                <a:solidFill>
                  <a:schemeClr val="tx1"/>
                </a:solidFill>
              </a:rPr>
              <a:t>Ltd’s</a:t>
            </a:r>
            <a:r>
              <a:rPr lang="en-GB" b="0" dirty="0">
                <a:solidFill>
                  <a:schemeClr val="tx1"/>
                </a:solidFill>
              </a:rPr>
              <a:t> policy is to depreciate plant and machinery on a straight line basis over 5 years.</a:t>
            </a:r>
            <a:endParaRPr lang="en-IE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b="0" dirty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b="0" u="sng" dirty="0">
                <a:solidFill>
                  <a:schemeClr val="tx1"/>
                </a:solidFill>
              </a:rPr>
              <a:t>Question:</a:t>
            </a:r>
            <a:endParaRPr lang="en-IE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How should X Ltd (the lessee) account for the above transaction under IFRS 16 (Leases)?</a:t>
            </a:r>
            <a:endParaRPr lang="en-IE" b="0" dirty="0">
              <a:solidFill>
                <a:schemeClr val="tx1"/>
              </a:solidFill>
            </a:endParaRPr>
          </a:p>
          <a:p>
            <a:endParaRPr lang="en-IE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3C0AB2C-710A-4E17-B94C-2E871213B132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 dirty="0">
                <a:solidFill>
                  <a:schemeClr val="accent2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76570167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pPr marL="0" indent="0">
              <a:buNone/>
            </a:pPr>
            <a:endParaRPr lang="en-IE" sz="1400" u="sng" dirty="0"/>
          </a:p>
          <a:p>
            <a:r>
              <a:rPr lang="en-GB" sz="1400" dirty="0"/>
              <a:t>Let’s first calculate the present value of the lease payments over the lease term (discounted by the implicit interest rate in the lease):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endParaRPr lang="en-IE" sz="1400" dirty="0"/>
          </a:p>
          <a:p>
            <a:endParaRPr lang="en-IE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CC2D5902-6EC8-4F95-A016-71B2C2AE702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9600355"/>
                  </p:ext>
                </p:extLst>
              </p:nvPr>
            </p:nvGraphicFramePr>
            <p:xfrm>
              <a:off x="322729" y="1657063"/>
              <a:ext cx="8229600" cy="339542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20798">
                      <a:extLst>
                        <a:ext uri="{9D8B030D-6E8A-4147-A177-3AD203B41FA5}">
                          <a16:colId xmlns:a16="http://schemas.microsoft.com/office/drawing/2014/main" val="2628642895"/>
                        </a:ext>
                      </a:extLst>
                    </a:gridCol>
                    <a:gridCol w="1106837">
                      <a:extLst>
                        <a:ext uri="{9D8B030D-6E8A-4147-A177-3AD203B41FA5}">
                          <a16:colId xmlns:a16="http://schemas.microsoft.com/office/drawing/2014/main" val="3167547898"/>
                        </a:ext>
                      </a:extLst>
                    </a:gridCol>
                    <a:gridCol w="1029368">
                      <a:extLst>
                        <a:ext uri="{9D8B030D-6E8A-4147-A177-3AD203B41FA5}">
                          <a16:colId xmlns:a16="http://schemas.microsoft.com/office/drawing/2014/main" val="2286107694"/>
                        </a:ext>
                      </a:extLst>
                    </a:gridCol>
                    <a:gridCol w="922514">
                      <a:extLst>
                        <a:ext uri="{9D8B030D-6E8A-4147-A177-3AD203B41FA5}">
                          <a16:colId xmlns:a16="http://schemas.microsoft.com/office/drawing/2014/main" val="881865508"/>
                        </a:ext>
                      </a:extLst>
                    </a:gridCol>
                    <a:gridCol w="998201">
                      <a:extLst>
                        <a:ext uri="{9D8B030D-6E8A-4147-A177-3AD203B41FA5}">
                          <a16:colId xmlns:a16="http://schemas.microsoft.com/office/drawing/2014/main" val="2855301028"/>
                        </a:ext>
                      </a:extLst>
                    </a:gridCol>
                    <a:gridCol w="922514">
                      <a:extLst>
                        <a:ext uri="{9D8B030D-6E8A-4147-A177-3AD203B41FA5}">
                          <a16:colId xmlns:a16="http://schemas.microsoft.com/office/drawing/2014/main" val="2228093143"/>
                        </a:ext>
                      </a:extLst>
                    </a:gridCol>
                    <a:gridCol w="1029368">
                      <a:extLst>
                        <a:ext uri="{9D8B030D-6E8A-4147-A177-3AD203B41FA5}">
                          <a16:colId xmlns:a16="http://schemas.microsoft.com/office/drawing/2014/main" val="1191160591"/>
                        </a:ext>
                      </a:extLst>
                    </a:gridCol>
                  </a:tblGrid>
                  <a:tr h="23576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none" strike="noStrike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1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2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3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4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5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0032171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Lease payments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15951333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Cash Flows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899829689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780669515"/>
                      </a:ext>
                    </a:extLst>
                  </a:tr>
                  <a:tr h="346342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 Factor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70806040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83915213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 Factor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0.94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0.89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0.84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0.79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0.75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66568809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Discounted Cash Flow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142727540"/>
                      </a:ext>
                    </a:extLst>
                  </a:tr>
                  <a:tr h="2199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69549773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Net present value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2896265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CC2D5902-6EC8-4F95-A016-71B2C2AE702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9600355"/>
                  </p:ext>
                </p:extLst>
              </p:nvPr>
            </p:nvGraphicFramePr>
            <p:xfrm>
              <a:off x="322729" y="1657063"/>
              <a:ext cx="8229600" cy="339542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20798">
                      <a:extLst>
                        <a:ext uri="{9D8B030D-6E8A-4147-A177-3AD203B41FA5}">
                          <a16:colId xmlns:a16="http://schemas.microsoft.com/office/drawing/2014/main" val="2628642895"/>
                        </a:ext>
                      </a:extLst>
                    </a:gridCol>
                    <a:gridCol w="1106837">
                      <a:extLst>
                        <a:ext uri="{9D8B030D-6E8A-4147-A177-3AD203B41FA5}">
                          <a16:colId xmlns:a16="http://schemas.microsoft.com/office/drawing/2014/main" val="3167547898"/>
                        </a:ext>
                      </a:extLst>
                    </a:gridCol>
                    <a:gridCol w="1029368">
                      <a:extLst>
                        <a:ext uri="{9D8B030D-6E8A-4147-A177-3AD203B41FA5}">
                          <a16:colId xmlns:a16="http://schemas.microsoft.com/office/drawing/2014/main" val="2286107694"/>
                        </a:ext>
                      </a:extLst>
                    </a:gridCol>
                    <a:gridCol w="922514">
                      <a:extLst>
                        <a:ext uri="{9D8B030D-6E8A-4147-A177-3AD203B41FA5}">
                          <a16:colId xmlns:a16="http://schemas.microsoft.com/office/drawing/2014/main" val="881865508"/>
                        </a:ext>
                      </a:extLst>
                    </a:gridCol>
                    <a:gridCol w="998201">
                      <a:extLst>
                        <a:ext uri="{9D8B030D-6E8A-4147-A177-3AD203B41FA5}">
                          <a16:colId xmlns:a16="http://schemas.microsoft.com/office/drawing/2014/main" val="2855301028"/>
                        </a:ext>
                      </a:extLst>
                    </a:gridCol>
                    <a:gridCol w="922514">
                      <a:extLst>
                        <a:ext uri="{9D8B030D-6E8A-4147-A177-3AD203B41FA5}">
                          <a16:colId xmlns:a16="http://schemas.microsoft.com/office/drawing/2014/main" val="2228093143"/>
                        </a:ext>
                      </a:extLst>
                    </a:gridCol>
                    <a:gridCol w="1029368">
                      <a:extLst>
                        <a:ext uri="{9D8B030D-6E8A-4147-A177-3AD203B41FA5}">
                          <a16:colId xmlns:a16="http://schemas.microsoft.com/office/drawing/2014/main" val="1191160591"/>
                        </a:ext>
                      </a:extLst>
                    </a:gridCol>
                  </a:tblGrid>
                  <a:tr h="23576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none" strike="noStrike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1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2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3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4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5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0032171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Lease payments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15951333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Cash Flows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899829689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780669515"/>
                      </a:ext>
                    </a:extLst>
                  </a:tr>
                  <a:tr h="346342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 Factor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23077" t="-422807" r="-376331" b="-4719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70395" t="-422807" r="-318421" b="-4719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28659" t="-422807" r="-195122" b="-4719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82781" t="-422807" r="-111921" b="-4719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99408" t="-422807" b="-4719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70806040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83915213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 Factor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0.94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0.89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0.84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0.79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0.75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66568809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Discounted Cash Flow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142727540"/>
                      </a:ext>
                    </a:extLst>
                  </a:tr>
                  <a:tr h="2199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69549773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Net present value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2896265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Title 1">
            <a:extLst>
              <a:ext uri="{FF2B5EF4-FFF2-40B4-BE49-F238E27FC236}">
                <a16:creationId xmlns:a16="http://schemas.microsoft.com/office/drawing/2014/main" id="{D50508C6-DD5A-448A-AA19-34BD58AE9645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>
                <a:solidFill>
                  <a:schemeClr val="accent2"/>
                </a:solidFill>
              </a:rPr>
              <a:t>LESSEES: Accounting by lessees</a:t>
            </a:r>
            <a:endParaRPr lang="en-IE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84359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pPr marL="0" indent="0">
              <a:buNone/>
            </a:pPr>
            <a:endParaRPr lang="en-IE" sz="1400" u="sng" dirty="0"/>
          </a:p>
          <a:p>
            <a:r>
              <a:rPr lang="en-GB" sz="1400" dirty="0"/>
              <a:t>Let’s now prepare the lease schedule:</a:t>
            </a:r>
          </a:p>
          <a:p>
            <a:endParaRPr lang="en-GB" sz="1400" dirty="0"/>
          </a:p>
          <a:p>
            <a:pPr marL="0" indent="0">
              <a:buNone/>
            </a:pPr>
            <a:endParaRPr lang="en-IE" sz="14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AB492E0-7EB6-4D32-A25E-815E181832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9559600"/>
              </p:ext>
            </p:extLst>
          </p:nvPr>
        </p:nvGraphicFramePr>
        <p:xfrm>
          <a:off x="465434" y="1875963"/>
          <a:ext cx="8229600" cy="31768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3336">
                  <a:extLst>
                    <a:ext uri="{9D8B030D-6E8A-4147-A177-3AD203B41FA5}">
                      <a16:colId xmlns:a16="http://schemas.microsoft.com/office/drawing/2014/main" val="1367304601"/>
                    </a:ext>
                  </a:extLst>
                </a:gridCol>
                <a:gridCol w="1376201">
                  <a:extLst>
                    <a:ext uri="{9D8B030D-6E8A-4147-A177-3AD203B41FA5}">
                      <a16:colId xmlns:a16="http://schemas.microsoft.com/office/drawing/2014/main" val="2070045140"/>
                    </a:ext>
                  </a:extLst>
                </a:gridCol>
                <a:gridCol w="1171598">
                  <a:extLst>
                    <a:ext uri="{9D8B030D-6E8A-4147-A177-3AD203B41FA5}">
                      <a16:colId xmlns:a16="http://schemas.microsoft.com/office/drawing/2014/main" val="1550546381"/>
                    </a:ext>
                  </a:extLst>
                </a:gridCol>
                <a:gridCol w="1590546">
                  <a:extLst>
                    <a:ext uri="{9D8B030D-6E8A-4147-A177-3AD203B41FA5}">
                      <a16:colId xmlns:a16="http://schemas.microsoft.com/office/drawing/2014/main" val="2964586038"/>
                    </a:ext>
                  </a:extLst>
                </a:gridCol>
                <a:gridCol w="1594607">
                  <a:extLst>
                    <a:ext uri="{9D8B030D-6E8A-4147-A177-3AD203B41FA5}">
                      <a16:colId xmlns:a16="http://schemas.microsoft.com/office/drawing/2014/main" val="774343169"/>
                    </a:ext>
                  </a:extLst>
                </a:gridCol>
                <a:gridCol w="1833312">
                  <a:extLst>
                    <a:ext uri="{9D8B030D-6E8A-4147-A177-3AD203B41FA5}">
                      <a16:colId xmlns:a16="http://schemas.microsoft.com/office/drawing/2014/main" val="4099100296"/>
                    </a:ext>
                  </a:extLst>
                </a:gridCol>
              </a:tblGrid>
              <a:tr h="119464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Year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(1)</a:t>
                      </a:r>
                      <a:b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Opening capital balance (SOFP)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(2)</a:t>
                      </a:r>
                      <a:b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Lease Payment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(3)</a:t>
                      </a:r>
                      <a:b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Interest/Finance Expense (P&amp;L)</a:t>
                      </a:r>
                      <a:b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(1) x implicit interest rate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(4)</a:t>
                      </a:r>
                      <a:b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Difference: to capital sum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(2) - (3)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(5)</a:t>
                      </a:r>
                      <a:b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Closing capital balance (SOFP)</a:t>
                      </a:r>
                      <a:b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(1) - (4)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1629103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0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0705222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1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2127917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2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226269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3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2061172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4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8282769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5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659012"/>
                  </a:ext>
                </a:extLst>
              </a:tr>
              <a:tr h="477857">
                <a:tc gridSpan="6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GB" sz="1200" i="1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200" i="1" dirty="0">
                          <a:solidFill>
                            <a:sysClr val="windowText" lastClr="000000"/>
                          </a:solidFill>
                          <a:effectLst/>
                        </a:rPr>
                        <a:t>* Rounding difference due to rounding off discount factors used in present value calculation to 2 decimal places. </a:t>
                      </a:r>
                      <a:endParaRPr lang="en-IE" sz="1200" i="1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177932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E55593C5-5F00-4BA2-9687-97AF091EA5D4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>
                <a:solidFill>
                  <a:schemeClr val="accent2"/>
                </a:solidFill>
              </a:rPr>
              <a:t>LESSEES: Accounting by lessees</a:t>
            </a:r>
            <a:endParaRPr lang="en-IE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7847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pPr marL="0" indent="0">
              <a:buNone/>
            </a:pPr>
            <a:endParaRPr lang="en-IE" sz="1400" u="sng" dirty="0"/>
          </a:p>
          <a:p>
            <a:r>
              <a:rPr lang="en-GB" sz="1400" dirty="0"/>
              <a:t>Journals at initial recognition of lease (time t=0):</a:t>
            </a:r>
          </a:p>
          <a:p>
            <a:endParaRPr lang="en-IE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E7A0D7C-E200-4F74-87D6-1FA83E4A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729" y="0"/>
            <a:ext cx="8695035" cy="1018032"/>
          </a:xfrm>
        </p:spPr>
        <p:txBody>
          <a:bodyPr>
            <a:normAutofit/>
          </a:bodyPr>
          <a:lstStyle/>
          <a:p>
            <a:r>
              <a:rPr lang="en-IE" sz="3200" dirty="0">
                <a:solidFill>
                  <a:schemeClr val="accent2"/>
                </a:solidFill>
              </a:rPr>
              <a:t>LESSEES: Accounting by lessees</a:t>
            </a:r>
          </a:p>
        </p:txBody>
      </p:sp>
    </p:spTree>
    <p:extLst>
      <p:ext uri="{BB962C8B-B14F-4D97-AF65-F5344CB8AC3E}">
        <p14:creationId xmlns:p14="http://schemas.microsoft.com/office/powerpoint/2010/main" val="2895005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4319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Balance sheet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194780"/>
            <a:ext cx="8763000" cy="3361436"/>
          </a:xfrm>
        </p:spPr>
        <p:txBody>
          <a:bodyPr>
            <a:normAutofit fontScale="25000" lnSpcReduction="20000"/>
          </a:bodyPr>
          <a:lstStyle/>
          <a:p>
            <a:r>
              <a:rPr lang="en-GB" sz="6400" b="0" dirty="0">
                <a:solidFill>
                  <a:schemeClr val="tx1"/>
                </a:solidFill>
              </a:rPr>
              <a:t>The first section of the balance sheet tells you the investments / resources / assets available to the company:</a:t>
            </a:r>
          </a:p>
          <a:p>
            <a:pPr marL="857250" indent="-857250">
              <a:buFont typeface="Courier New" panose="02070309020205020404" pitchFamily="49" charset="0"/>
              <a:buChar char="o"/>
            </a:pPr>
            <a:r>
              <a:rPr lang="en-GB" sz="6400" b="0" dirty="0">
                <a:solidFill>
                  <a:schemeClr val="tx1"/>
                </a:solidFill>
              </a:rPr>
              <a:t>Non-current assets / long-term: the productive capacity of the </a:t>
            </a:r>
            <a:r>
              <a:rPr lang="en-GB" sz="6400" b="0" dirty="0"/>
              <a:t>firm</a:t>
            </a:r>
          </a:p>
          <a:p>
            <a:endParaRPr lang="en-GB" sz="6400" b="0" dirty="0">
              <a:solidFill>
                <a:schemeClr val="tx1"/>
              </a:solidFill>
            </a:endParaRPr>
          </a:p>
          <a:p>
            <a:endParaRPr lang="en-GB" sz="6400" b="0" dirty="0">
              <a:solidFill>
                <a:schemeClr val="tx1"/>
              </a:solidFill>
            </a:endParaRPr>
          </a:p>
          <a:p>
            <a:endParaRPr lang="en-GB" sz="6400" b="0" dirty="0">
              <a:solidFill>
                <a:schemeClr val="tx1"/>
              </a:solidFill>
            </a:endParaRPr>
          </a:p>
          <a:p>
            <a:pPr marL="857250" lvl="1" indent="-857250">
              <a:buFont typeface="Courier New" panose="02070309020205020404" pitchFamily="49" charset="0"/>
              <a:buChar char="o"/>
            </a:pPr>
            <a:r>
              <a:rPr lang="en-GB" sz="6400" b="0" dirty="0">
                <a:solidFill>
                  <a:schemeClr val="tx1"/>
                </a:solidFill>
              </a:rPr>
              <a:t>Current assets / short-term:  working capital</a:t>
            </a:r>
          </a:p>
          <a:p>
            <a:pPr marL="150876" lvl="1"/>
            <a:endParaRPr lang="en-GB" sz="6400" b="0" dirty="0">
              <a:solidFill>
                <a:schemeClr val="tx1"/>
              </a:solidFill>
            </a:endParaRPr>
          </a:p>
          <a:p>
            <a:pPr marL="150876" lvl="1"/>
            <a:endParaRPr lang="en-GB" sz="6400" b="0" dirty="0">
              <a:solidFill>
                <a:schemeClr val="tx1"/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676" y="5038054"/>
            <a:ext cx="2843447" cy="1482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383" y="2952494"/>
            <a:ext cx="1012193" cy="9530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628" y="2976081"/>
            <a:ext cx="1313665" cy="8741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521" y="2994596"/>
            <a:ext cx="1159903" cy="86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5765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r>
              <a:rPr lang="en-GB" sz="1400" dirty="0"/>
              <a:t>Journals for subsequent measurement of lease at end of first year (time t=1):</a:t>
            </a:r>
            <a:endParaRPr lang="en-IE" sz="1400" dirty="0"/>
          </a:p>
          <a:p>
            <a:endParaRPr lang="en-GB" sz="1400" dirty="0"/>
          </a:p>
          <a:p>
            <a:endParaRPr lang="en-IE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837C4D8-1C2D-4960-9998-4B3CAE690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729" y="0"/>
            <a:ext cx="8695035" cy="1018032"/>
          </a:xfrm>
        </p:spPr>
        <p:txBody>
          <a:bodyPr>
            <a:normAutofit/>
          </a:bodyPr>
          <a:lstStyle/>
          <a:p>
            <a:r>
              <a:rPr lang="en-IE" sz="3200" dirty="0">
                <a:solidFill>
                  <a:schemeClr val="accent2"/>
                </a:solidFill>
              </a:rPr>
              <a:t>LESSEES: Accounting by lessees</a:t>
            </a:r>
          </a:p>
        </p:txBody>
      </p:sp>
    </p:spTree>
    <p:extLst>
      <p:ext uri="{BB962C8B-B14F-4D97-AF65-F5344CB8AC3E}">
        <p14:creationId xmlns:p14="http://schemas.microsoft.com/office/powerpoint/2010/main" val="337783573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pPr marL="0" indent="0">
              <a:buNone/>
            </a:pPr>
            <a:endParaRPr lang="en-IE" sz="1400" u="sng" dirty="0"/>
          </a:p>
          <a:p>
            <a:r>
              <a:rPr lang="en-GB" sz="1400" dirty="0"/>
              <a:t>Extracts from the financial statements of X Ltd at the end of the first year (time t=1):</a:t>
            </a:r>
          </a:p>
          <a:p>
            <a:pPr marL="0" indent="0">
              <a:buNone/>
            </a:pPr>
            <a:endParaRPr lang="en-IE" sz="1400" dirty="0"/>
          </a:p>
          <a:p>
            <a:endParaRPr lang="en-IE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6EC09A-169B-49E4-9FA0-6F5878F6E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416957"/>
              </p:ext>
            </p:extLst>
          </p:nvPr>
        </p:nvGraphicFramePr>
        <p:xfrm>
          <a:off x="935131" y="1576825"/>
          <a:ext cx="7273738" cy="38404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92667">
                  <a:extLst>
                    <a:ext uri="{9D8B030D-6E8A-4147-A177-3AD203B41FA5}">
                      <a16:colId xmlns:a16="http://schemas.microsoft.com/office/drawing/2014/main" val="4281017051"/>
                    </a:ext>
                  </a:extLst>
                </a:gridCol>
                <a:gridCol w="206704">
                  <a:extLst>
                    <a:ext uri="{9D8B030D-6E8A-4147-A177-3AD203B41FA5}">
                      <a16:colId xmlns:a16="http://schemas.microsoft.com/office/drawing/2014/main" val="2978464225"/>
                    </a:ext>
                  </a:extLst>
                </a:gridCol>
                <a:gridCol w="2298659">
                  <a:extLst>
                    <a:ext uri="{9D8B030D-6E8A-4147-A177-3AD203B41FA5}">
                      <a16:colId xmlns:a16="http://schemas.microsoft.com/office/drawing/2014/main" val="4133749662"/>
                    </a:ext>
                  </a:extLst>
                </a:gridCol>
                <a:gridCol w="2689417">
                  <a:extLst>
                    <a:ext uri="{9D8B030D-6E8A-4147-A177-3AD203B41FA5}">
                      <a16:colId xmlns:a16="http://schemas.microsoft.com/office/drawing/2014/main" val="2547513306"/>
                    </a:ext>
                  </a:extLst>
                </a:gridCol>
                <a:gridCol w="1486291">
                  <a:extLst>
                    <a:ext uri="{9D8B030D-6E8A-4147-A177-3AD203B41FA5}">
                      <a16:colId xmlns:a16="http://schemas.microsoft.com/office/drawing/2014/main" val="3032060792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25121"/>
                  </a:ext>
                </a:extLst>
              </a:tr>
              <a:tr h="0"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INCOME STATEMENT FOR YEAR 1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8562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0705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4442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81117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845378"/>
                  </a:ext>
                </a:extLst>
              </a:tr>
              <a:tr h="0"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1047025"/>
                  </a:ext>
                </a:extLst>
              </a:tr>
              <a:tr h="0"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BALANCE SHEET AT END OF YEAR 1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004309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Non-current assets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85026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68480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132125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4095795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0214517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Non-current liabilities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28073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0730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747854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Current liabilities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58653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941489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EEACACD5-DA30-48C5-BD21-BF06396D3BCF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>
                <a:solidFill>
                  <a:schemeClr val="accent2"/>
                </a:solidFill>
              </a:rPr>
              <a:t>LESSEES: Accounting by lessees</a:t>
            </a:r>
            <a:endParaRPr lang="en-IE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16049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/>
              <a:t>Operating items </a:t>
            </a:r>
          </a:p>
        </p:txBody>
      </p:sp>
    </p:spTree>
    <p:extLst>
      <p:ext uri="{BB962C8B-B14F-4D97-AF65-F5344CB8AC3E}">
        <p14:creationId xmlns:p14="http://schemas.microsoft.com/office/powerpoint/2010/main" val="399001061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Operating items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en-GB" dirty="0"/>
              <a:t>Inventory (IAS 2)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4220208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/>
          </a:bodyPr>
          <a:lstStyle/>
          <a:p>
            <a:r>
              <a:rPr lang="en-GB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Inventories are assets: </a:t>
            </a:r>
          </a:p>
          <a:p>
            <a:r>
              <a:rPr lang="en-GB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Held for sale in the ordinary course of business; </a:t>
            </a:r>
          </a:p>
          <a:p>
            <a:r>
              <a:rPr lang="en-GB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In the process of production for such sale; or </a:t>
            </a:r>
          </a:p>
          <a:p>
            <a:r>
              <a:rPr lang="en-GB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In the form of materials or supplies to be consumed in the production process or in the rendering of services</a:t>
            </a: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Definition</a:t>
            </a:r>
          </a:p>
        </p:txBody>
      </p:sp>
      <p:pic>
        <p:nvPicPr>
          <p:cNvPr id="4" name="Picture 3" descr="A picture containing yellow, warehouse&#10;&#10;Description automatically generated">
            <a:extLst>
              <a:ext uri="{FF2B5EF4-FFF2-40B4-BE49-F238E27FC236}">
                <a16:creationId xmlns:a16="http://schemas.microsoft.com/office/drawing/2014/main" id="{EFE37B38-30AF-4916-AFA4-891A1AAF32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829" y="4244499"/>
            <a:ext cx="3281082" cy="218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4421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Inventories can be recognised at cost including: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of purchase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of conversion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 other costs required to bring the inventories to a condition to be ready for sale</a:t>
            </a: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Initial recognition</a:t>
            </a:r>
          </a:p>
        </p:txBody>
      </p:sp>
    </p:spTree>
    <p:extLst>
      <p:ext uri="{BB962C8B-B14F-4D97-AF65-F5344CB8AC3E}">
        <p14:creationId xmlns:p14="http://schemas.microsoft.com/office/powerpoint/2010/main" val="118608065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Purchase price (including import duties &amp; non-refundable VAT)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+ costs attributable to acquisition of inventory (transport and handling costs)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trade, cash, settlement discounts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Cost of purchase</a:t>
            </a:r>
          </a:p>
        </p:txBody>
      </p:sp>
    </p:spTree>
    <p:extLst>
      <p:ext uri="{BB962C8B-B14F-4D97-AF65-F5344CB8AC3E}">
        <p14:creationId xmlns:p14="http://schemas.microsoft.com/office/powerpoint/2010/main" val="144862541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 fontScale="85000" lnSpcReduction="1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E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Include</a:t>
            </a: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Materials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Direct labour costs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Allocation of fixed and variable production overhead costs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Borrowing costs capitalised under IAS23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E" sz="1800" u="sng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NEVER</a:t>
            </a: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include:</a:t>
            </a: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Admin or other overheads not directly attributable to bringing item to present condition or location</a:t>
            </a: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Storage costs, unless necessary stage of production process</a:t>
            </a: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Abnormal amounts of wasted materials, labour or other production costs</a:t>
            </a: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Selling costs</a:t>
            </a: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E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* </a:t>
            </a: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above would be expensed, except abnormal wastage which would form part of a Cost of Sales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Cost of conversion</a:t>
            </a:r>
          </a:p>
        </p:txBody>
      </p:sp>
    </p:spTree>
    <p:extLst>
      <p:ext uri="{BB962C8B-B14F-4D97-AF65-F5344CB8AC3E}">
        <p14:creationId xmlns:p14="http://schemas.microsoft.com/office/powerpoint/2010/main" val="41945626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2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 inventories at lower of: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&amp;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 Realisable Value (NRV). </a:t>
            </a:r>
          </a:p>
          <a:p>
            <a:pPr>
              <a:lnSpc>
                <a:spcPct val="120000"/>
              </a:lnSpc>
            </a:pPr>
            <a:endParaRPr lang="en-GB" sz="2100" b="0" i="0" u="none" strike="noStrike" baseline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GB" sz="2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NRV is the estimated selling price, less estimated completion costs and the estimated selling costs</a:t>
            </a:r>
          </a:p>
          <a:p>
            <a:pPr>
              <a:lnSpc>
                <a:spcPct val="120000"/>
              </a:lnSpc>
            </a:pPr>
            <a:endParaRPr lang="en-GB" sz="2300" b="0" i="0" u="none" strike="noStrike" baseline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Subsequent measurement</a:t>
            </a:r>
          </a:p>
        </p:txBody>
      </p:sp>
    </p:spTree>
    <p:extLst>
      <p:ext uri="{BB962C8B-B14F-4D97-AF65-F5344CB8AC3E}">
        <p14:creationId xmlns:p14="http://schemas.microsoft.com/office/powerpoint/2010/main" val="187428544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Operating items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en-GB" dirty="0"/>
              <a:t>Provisions, contingent liabilities &amp; contingent assets (IAS 37)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7723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93026A-D229-7646-BAA2-23BCD5D1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0391"/>
            <a:ext cx="7200001" cy="540000"/>
          </a:xfrm>
        </p:spPr>
        <p:txBody>
          <a:bodyPr/>
          <a:lstStyle/>
          <a:p>
            <a:r>
              <a:rPr lang="fr-FR" sz="3200" dirty="0">
                <a:solidFill>
                  <a:schemeClr val="accent2"/>
                </a:solidFill>
              </a:rPr>
              <a:t>Session 2:  Balance </a:t>
            </a:r>
            <a:r>
              <a:rPr lang="fr-FR" sz="3200" dirty="0" err="1">
                <a:solidFill>
                  <a:schemeClr val="accent2"/>
                </a:solidFill>
              </a:rPr>
              <a:t>sheet</a:t>
            </a:r>
            <a:endParaRPr lang="fr-FR" sz="3200" dirty="0">
              <a:solidFill>
                <a:schemeClr val="accent2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F230F6-36B8-4110-93B6-60431FA96E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1400175"/>
            <a:ext cx="9144000" cy="4883179"/>
          </a:xfrm>
        </p:spPr>
        <p:txBody>
          <a:bodyPr/>
          <a:lstStyle/>
          <a:p>
            <a:r>
              <a:rPr lang="en-GB" sz="2000" b="0" dirty="0">
                <a:solidFill>
                  <a:schemeClr val="tx1"/>
                </a:solidFill>
              </a:rPr>
              <a:t>Introduction</a:t>
            </a:r>
          </a:p>
          <a:p>
            <a:r>
              <a:rPr lang="en-GB" sz="2000" b="0" dirty="0">
                <a:solidFill>
                  <a:schemeClr val="tx1"/>
                </a:solidFill>
              </a:rPr>
              <a:t>General measurement tools</a:t>
            </a:r>
          </a:p>
          <a:p>
            <a:r>
              <a:rPr lang="en-GB" sz="2000" b="0" dirty="0">
                <a:solidFill>
                  <a:schemeClr val="tx1"/>
                </a:solidFill>
              </a:rPr>
              <a:t>Investments / non-current 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Productive</a:t>
            </a:r>
          </a:p>
          <a:p>
            <a:r>
              <a:rPr lang="en-GB" sz="2000" b="0" dirty="0">
                <a:solidFill>
                  <a:schemeClr val="tx1"/>
                </a:solidFill>
              </a:rPr>
              <a:t>Operating</a:t>
            </a:r>
            <a:br>
              <a:rPr lang="en-GB" sz="2000" b="0" dirty="0">
                <a:solidFill>
                  <a:schemeClr val="tx1"/>
                </a:solidFill>
              </a:rPr>
            </a:br>
            <a:r>
              <a:rPr lang="en-GB" sz="2000" b="0" dirty="0">
                <a:solidFill>
                  <a:schemeClr val="tx1"/>
                </a:solidFill>
              </a:rPr>
              <a:t>Financing</a:t>
            </a:r>
          </a:p>
          <a:p>
            <a:endParaRPr lang="en-GB" sz="2000" b="0" dirty="0">
              <a:solidFill>
                <a:schemeClr val="tx1"/>
              </a:solidFill>
            </a:endParaRPr>
          </a:p>
          <a:p>
            <a:r>
              <a:rPr lang="en-GB" sz="2000" dirty="0">
                <a:solidFill>
                  <a:schemeClr val="tx1"/>
                </a:solidFill>
              </a:rPr>
              <a:t>Note: the categories are linked to the cash flow statement to make it easier for you to establish links</a:t>
            </a:r>
          </a:p>
        </p:txBody>
      </p:sp>
    </p:spTree>
    <p:extLst>
      <p:ext uri="{BB962C8B-B14F-4D97-AF65-F5344CB8AC3E}">
        <p14:creationId xmlns:p14="http://schemas.microsoft.com/office/powerpoint/2010/main" val="411200842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Provisions can be used to smooth earnings &amp; EPS: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results are very good for a year can decrease provisions &amp; release income in future years (when income perhaps is not as high)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general, economic downturn companies can stash away provisions because investors judge bad performance less harshly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address potential misuse standard sets out</a:t>
            </a: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recognition criteria &amp; measurement base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GB" sz="2300" b="0" i="0" u="none" strike="noStrike" baseline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Provisions</a:t>
            </a:r>
          </a:p>
        </p:txBody>
      </p:sp>
    </p:spTree>
    <p:extLst>
      <p:ext uri="{BB962C8B-B14F-4D97-AF65-F5344CB8AC3E}">
        <p14:creationId xmlns:p14="http://schemas.microsoft.com/office/powerpoint/2010/main" val="26852506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Difference between provision and other liabilities: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Provision - liability if uncertain timing or amount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Key – existence of UNCERTAINTY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2300" i="0" u="none" strike="noStrike" baseline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Provision vs liability</a:t>
            </a:r>
          </a:p>
        </p:txBody>
      </p:sp>
    </p:spTree>
    <p:extLst>
      <p:ext uri="{BB962C8B-B14F-4D97-AF65-F5344CB8AC3E}">
        <p14:creationId xmlns:p14="http://schemas.microsoft.com/office/powerpoint/2010/main" val="257264962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ccounted for in much the same way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provisions have greater disclosure requirements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difference = level of uncertainty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Accrual arises where company received goods or services  without paying for them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i.e. EDF – you know you’ve used electricity for a month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haven’t received invoice so don’t know actual price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Relatively low level of uncertainty about price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Does not warrant a provision</a:t>
            </a: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Provision vs accrual</a:t>
            </a:r>
          </a:p>
        </p:txBody>
      </p:sp>
    </p:spTree>
    <p:extLst>
      <p:ext uri="{BB962C8B-B14F-4D97-AF65-F5344CB8AC3E}">
        <p14:creationId xmlns:p14="http://schemas.microsoft.com/office/powerpoint/2010/main" val="310975643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IAS37 does not apply to contra accounts i.e.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Accumulated depreciation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Allowance for doubtful debt (even called “provision” for doubtful debt)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Contra accounts: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Are associated with a specific account &amp; reflect a write down or reduction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While maintaining the original value of an asset account (i.e. PPE cost, Accounts Receivable)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Provision vs contra accounts</a:t>
            </a:r>
          </a:p>
        </p:txBody>
      </p:sp>
    </p:spTree>
    <p:extLst>
      <p:ext uri="{BB962C8B-B14F-4D97-AF65-F5344CB8AC3E}">
        <p14:creationId xmlns:p14="http://schemas.microsoft.com/office/powerpoint/2010/main" val="258021074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provision should be recognized when: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Reporting entity has a present obligation (</a:t>
            </a:r>
            <a:r>
              <a:rPr lang="en-US" sz="1800" b="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legal or constructive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as a result of a past event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US" sz="1800" b="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Probable outflow 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of resources embodying economic benefits will be required to settle obligation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</a:t>
            </a:r>
            <a:r>
              <a:rPr lang="en-US" sz="1800" b="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reliable estimate 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of amount can be made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Recognition of provision</a:t>
            </a:r>
          </a:p>
        </p:txBody>
      </p:sp>
    </p:spTree>
    <p:extLst>
      <p:ext uri="{BB962C8B-B14F-4D97-AF65-F5344CB8AC3E}">
        <p14:creationId xmlns:p14="http://schemas.microsoft.com/office/powerpoint/2010/main" val="320318890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Must exist be as a result of past event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But f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ails one of the </a:t>
            </a: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 tests for a provision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 only </a:t>
            </a:r>
            <a:r>
              <a:rPr lang="en-GB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disclosed in the Notes to the financial statements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Another reason why Notes are such an important source of info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Contingent liability</a:t>
            </a:r>
          </a:p>
        </p:txBody>
      </p:sp>
    </p:spTree>
    <p:extLst>
      <p:ext uri="{BB962C8B-B14F-4D97-AF65-F5344CB8AC3E}">
        <p14:creationId xmlns:p14="http://schemas.microsoft.com/office/powerpoint/2010/main" val="285412344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contingent asset is: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possible asset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arises from past event 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existence will be confirmed by occurrence / nonoccurrence of one or more uncertain future events not wholly in control of the entity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Never recognized in the financial statements!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Only disclosed when economic inflow is </a:t>
            </a:r>
            <a:r>
              <a:rPr lang="en-US" sz="1800" b="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probable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!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Contingent asset</a:t>
            </a:r>
          </a:p>
        </p:txBody>
      </p:sp>
    </p:spTree>
    <p:extLst>
      <p:ext uri="{BB962C8B-B14F-4D97-AF65-F5344CB8AC3E}">
        <p14:creationId xmlns:p14="http://schemas.microsoft.com/office/powerpoint/2010/main" val="214041972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 estimate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expenditure required to settle present obligation at balance sheet date [considerable amount of judgement required]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Should be measured at present value where time value of money will have a material effect</a:t>
            </a: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Changes in provision: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Provision should be reviewed at each balance sheet date &amp; adjusted to reflect latest </a:t>
            </a:r>
            <a:r>
              <a:rPr lang="en-US" sz="1800" b="0" dirty="0">
                <a:solidFill>
                  <a:srgbClr val="00B0F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 estimate</a:t>
            </a:r>
            <a:endParaRPr lang="en-GB" sz="1800" b="0" dirty="0">
              <a:solidFill>
                <a:srgbClr val="00B0F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provision no longer necessary 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reverse immediately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Measurement of provision</a:t>
            </a:r>
          </a:p>
        </p:txBody>
      </p:sp>
    </p:spTree>
    <p:extLst>
      <p:ext uri="{BB962C8B-B14F-4D97-AF65-F5344CB8AC3E}">
        <p14:creationId xmlns:p14="http://schemas.microsoft.com/office/powerpoint/2010/main" val="150780589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Can’t borrow from provisions for any reason other than the reason it was established</a:t>
            </a:r>
          </a:p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Provision may </a:t>
            </a:r>
            <a:r>
              <a:rPr lang="en-US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be recognized for future operating losses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Proposed div.; no prov..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Recogn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Fr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divs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proposed before y/e but only approved by shares after y/e. Obligating event NOT div being proposed but approved by shareholders.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IAS1 requires these unrecognized div. to be disclosed in notes</a:t>
            </a: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Other issues</a:t>
            </a:r>
          </a:p>
        </p:txBody>
      </p:sp>
    </p:spTree>
    <p:extLst>
      <p:ext uri="{BB962C8B-B14F-4D97-AF65-F5344CB8AC3E}">
        <p14:creationId xmlns:p14="http://schemas.microsoft.com/office/powerpoint/2010/main" val="379054800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093694"/>
            <a:ext cx="8246070" cy="533819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Onerous contract: a contract where you will make a loss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IAS37: </a:t>
            </a: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create provision for loss immediately !</a:t>
            </a:r>
          </a:p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 </a:t>
            </a: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effects on financial statements:</a:t>
            </a:r>
          </a:p>
          <a:p>
            <a:pPr marL="45720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1. Provision for loss under contract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2. If Inventory subject of contract</a:t>
            </a:r>
          </a:p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Contract price is the Net </a:t>
            </a:r>
            <a:r>
              <a:rPr lang="en-US" sz="1800" b="0" dirty="0" err="1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Realisable</a:t>
            </a: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Value</a:t>
            </a:r>
          </a:p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IAS 2: inventory must be measured at lower of cost &amp; NRV</a:t>
            </a:r>
          </a:p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Therefore: may have to write inventory (subject to contract only) down to its net realizable value (the contract price)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Onerous contract</a:t>
            </a:r>
          </a:p>
        </p:txBody>
      </p:sp>
    </p:spTree>
    <p:extLst>
      <p:ext uri="{BB962C8B-B14F-4D97-AF65-F5344CB8AC3E}">
        <p14:creationId xmlns:p14="http://schemas.microsoft.com/office/powerpoint/2010/main" val="1137098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title"/>
          </p:nvPr>
        </p:nvSpPr>
        <p:spPr>
          <a:xfrm>
            <a:off x="-152400" y="-131763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Recap: English terminology</a:t>
            </a:r>
          </a:p>
        </p:txBody>
      </p:sp>
      <p:sp>
        <p:nvSpPr>
          <p:cNvPr id="59397" name="Text Box 5"/>
          <p:cNvSpPr txBox="1">
            <a:spLocks noChangeArrowheads="1"/>
          </p:cNvSpPr>
          <p:nvPr/>
        </p:nvSpPr>
        <p:spPr bwMode="auto">
          <a:xfrm>
            <a:off x="990600" y="1928813"/>
            <a:ext cx="3429000" cy="4548187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u="sng" dirty="0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Assets</a:t>
            </a:r>
            <a:br>
              <a:rPr lang="en-US" u="sng" dirty="0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Cash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Short-Term Investment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Accounts Receivable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Notes Receivable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Inventory (to be sold)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Supplies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Prepaid Expenses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Long-Term Investments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Equipment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Buildings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Land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Intangibles</a:t>
            </a:r>
          </a:p>
        </p:txBody>
      </p:sp>
      <p:sp>
        <p:nvSpPr>
          <p:cNvPr id="59398" name="Text Box 6"/>
          <p:cNvSpPr txBox="1">
            <a:spLocks noChangeArrowheads="1"/>
          </p:cNvSpPr>
          <p:nvPr/>
        </p:nvSpPr>
        <p:spPr bwMode="auto">
          <a:xfrm>
            <a:off x="4648200" y="1928813"/>
            <a:ext cx="3494088" cy="2538412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Liabilities</a:t>
            </a:r>
            <a:b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Accounts Payable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Accrued Expenses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Notes Payable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Taxes Payable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Unearned Revenue 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Bonds Payable</a:t>
            </a:r>
          </a:p>
        </p:txBody>
      </p:sp>
      <p:sp>
        <p:nvSpPr>
          <p:cNvPr id="59399" name="Text Box 7"/>
          <p:cNvSpPr txBox="1">
            <a:spLocks noChangeArrowheads="1"/>
          </p:cNvSpPr>
          <p:nvPr/>
        </p:nvSpPr>
        <p:spPr bwMode="auto">
          <a:xfrm>
            <a:off x="4659313" y="4648200"/>
            <a:ext cx="3494087" cy="1198563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Stockholders’ Equity</a:t>
            </a:r>
            <a:b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Contributed Capital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Retained Earnings</a:t>
            </a:r>
          </a:p>
        </p:txBody>
      </p:sp>
      <p:sp>
        <p:nvSpPr>
          <p:cNvPr id="59400" name="AutoShape 8"/>
          <p:cNvSpPr>
            <a:spLocks/>
          </p:cNvSpPr>
          <p:nvPr/>
        </p:nvSpPr>
        <p:spPr bwMode="auto">
          <a:xfrm rot="5400000">
            <a:off x="4229100" y="-1943100"/>
            <a:ext cx="609600" cy="7086600"/>
          </a:xfrm>
          <a:prstGeom prst="leftBrace">
            <a:avLst>
              <a:gd name="adj1" fmla="val 96875"/>
              <a:gd name="adj2" fmla="val 50000"/>
            </a:avLst>
          </a:prstGeom>
          <a:noFill/>
          <a:ln w="38100">
            <a:solidFill>
              <a:srgbClr val="FF3300"/>
            </a:solidFill>
            <a:round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wrap="none" anchor="ctr"/>
          <a:lstStyle/>
          <a:p>
            <a:endParaRPr lang="en-IE"/>
          </a:p>
        </p:txBody>
      </p:sp>
      <p:sp>
        <p:nvSpPr>
          <p:cNvPr id="59401" name="Text Box 9"/>
          <p:cNvSpPr txBox="1">
            <a:spLocks noChangeArrowheads="1"/>
          </p:cNvSpPr>
          <p:nvPr/>
        </p:nvSpPr>
        <p:spPr bwMode="auto">
          <a:xfrm>
            <a:off x="2895600" y="838200"/>
            <a:ext cx="32766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/>
              <a:t>The Balance Sheet</a:t>
            </a:r>
          </a:p>
        </p:txBody>
      </p:sp>
    </p:spTree>
  </p:cSld>
  <p:clrMapOvr>
    <a:masterClrMapping/>
  </p:clrMapOvr>
  <p:transition>
    <p:strips dir="rd"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 lnSpcReduction="10000"/>
          </a:bodyPr>
          <a:lstStyle/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 open up a pop-up burger restaurant out of the back of a van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Your business is very profitable &amp; you grow to 15 vans quickly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 sell an undercooked burger which makes a customer sick on 15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July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customer sues you for €1,000,000 from 15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July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financial reporting date for your company is 31 December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court case is still ongoing at 31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December (judge has not yet ruled)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Your corporate law firm tells you it is highly probable you will lose the case early next year &amp; have to pay the full sum (€1m) based on outcomes of similar cases</a:t>
            </a: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ctr">
              <a:lnSpc>
                <a:spcPct val="107000"/>
              </a:lnSpc>
            </a:pPr>
            <a:r>
              <a:rPr lang="en-GB" sz="180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Should your accountant recognise a provision on 31 December 2020 ?</a:t>
            </a: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Question for class #1</a:t>
            </a:r>
          </a:p>
        </p:txBody>
      </p:sp>
    </p:spTree>
    <p:extLst>
      <p:ext uri="{BB962C8B-B14F-4D97-AF65-F5344CB8AC3E}">
        <p14:creationId xmlns:p14="http://schemas.microsoft.com/office/powerpoint/2010/main" val="316246061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directors of company X declare a dividend on 15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December 2020 of €1.50 per share (total dividend €250 million)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company’s financial reporting year end is 31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December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dividends have not been paid to shareholders by 31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December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annual meeting of the company is on 30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April 2021</a:t>
            </a: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ctr">
              <a:lnSpc>
                <a:spcPct val="107000"/>
              </a:lnSpc>
            </a:pPr>
            <a:r>
              <a:rPr lang="en-GB" sz="180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Should your accountant recognise the dividends as a provision on 31 December 2020 ?</a:t>
            </a: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Question for class #2</a:t>
            </a:r>
          </a:p>
        </p:txBody>
      </p:sp>
    </p:spTree>
    <p:extLst>
      <p:ext uri="{BB962C8B-B14F-4D97-AF65-F5344CB8AC3E}">
        <p14:creationId xmlns:p14="http://schemas.microsoft.com/office/powerpoint/2010/main" val="168314152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Operating items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555532" y="2704159"/>
            <a:ext cx="7118684" cy="540000"/>
          </a:xfrm>
        </p:spPr>
        <p:txBody>
          <a:bodyPr/>
          <a:lstStyle/>
          <a:p>
            <a:r>
              <a:rPr lang="fr-FR" dirty="0"/>
              <a:t>Cash</a:t>
            </a:r>
          </a:p>
          <a:p>
            <a:pPr marL="457200" indent="-457200">
              <a:buFontTx/>
              <a:buChar char="-"/>
            </a:pPr>
            <a:r>
              <a:rPr lang="fr-FR" sz="2000" dirty="0"/>
              <a:t>Very important !</a:t>
            </a:r>
          </a:p>
          <a:p>
            <a:pPr marL="457200" indent="-457200">
              <a:buFontTx/>
              <a:buChar char="-"/>
            </a:pPr>
            <a:r>
              <a:rPr lang="fr-FR" sz="2000" dirty="0" err="1"/>
              <a:t>Discuss</a:t>
            </a:r>
            <a:r>
              <a:rPr lang="fr-FR" sz="2000" dirty="0"/>
              <a:t> in Session 4</a:t>
            </a:r>
          </a:p>
        </p:txBody>
      </p:sp>
    </p:spTree>
    <p:extLst>
      <p:ext uri="{BB962C8B-B14F-4D97-AF65-F5344CB8AC3E}">
        <p14:creationId xmlns:p14="http://schemas.microsoft.com/office/powerpoint/2010/main" val="280702531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505198" y="3075110"/>
            <a:ext cx="7118684" cy="540000"/>
          </a:xfrm>
        </p:spPr>
        <p:txBody>
          <a:bodyPr/>
          <a:lstStyle/>
          <a:p>
            <a:r>
              <a:rPr lang="fr-FR" dirty="0" err="1"/>
              <a:t>Financing</a:t>
            </a:r>
            <a:r>
              <a:rPr lang="fr-FR" dirty="0"/>
              <a:t> items</a:t>
            </a:r>
          </a:p>
          <a:p>
            <a:r>
              <a:rPr lang="fr-FR" sz="2000" dirty="0"/>
              <a:t>- </a:t>
            </a:r>
            <a:r>
              <a:rPr lang="fr-FR" sz="2000" dirty="0" err="1"/>
              <a:t>Equity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27933120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Financing</a:t>
            </a:r>
            <a:r>
              <a:rPr lang="fr-FR" dirty="0">
                <a:solidFill>
                  <a:schemeClr val="accent2"/>
                </a:solidFill>
              </a:rPr>
              <a:t> items - </a:t>
            </a:r>
            <a:r>
              <a:rPr lang="fr-FR" dirty="0" err="1">
                <a:solidFill>
                  <a:schemeClr val="accent2"/>
                </a:solidFill>
              </a:rPr>
              <a:t>Equity</a:t>
            </a:r>
            <a:endParaRPr lang="fr-FR" dirty="0">
              <a:solidFill>
                <a:schemeClr val="accent2"/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429077" cy="540000"/>
          </a:xfrm>
        </p:spPr>
        <p:txBody>
          <a:bodyPr/>
          <a:lstStyle/>
          <a:p>
            <a:r>
              <a:rPr lang="fr-FR" dirty="0" err="1"/>
              <a:t>Understanding</a:t>
            </a:r>
            <a:r>
              <a:rPr lang="fr-FR" dirty="0"/>
              <a:t> the </a:t>
            </a:r>
            <a:r>
              <a:rPr lang="fr-FR" dirty="0" err="1"/>
              <a:t>equity</a:t>
            </a:r>
            <a:r>
              <a:rPr lang="fr-FR" dirty="0"/>
              <a:t> </a:t>
            </a:r>
            <a:r>
              <a:rPr lang="fr-FR" dirty="0" err="1"/>
              <a:t>accounts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708141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95" y="0"/>
            <a:ext cx="8246070" cy="1018032"/>
          </a:xfrm>
        </p:spPr>
        <p:txBody>
          <a:bodyPr/>
          <a:lstStyle/>
          <a:p>
            <a:r>
              <a:rPr lang="en-GB" b="0" dirty="0">
                <a:solidFill>
                  <a:schemeClr val="accent2"/>
                </a:solidFill>
              </a:rPr>
              <a:t>Equity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496546"/>
          </a:xfrm>
        </p:spPr>
        <p:txBody>
          <a:bodyPr>
            <a:normAutofit fontScale="70000" lnSpcReduction="20000"/>
          </a:bodyPr>
          <a:lstStyle/>
          <a:p>
            <a:r>
              <a:rPr lang="en-GB" b="0" dirty="0">
                <a:solidFill>
                  <a:schemeClr val="tx1"/>
                </a:solidFill>
              </a:rPr>
              <a:t>There are 2 types of ownership interest:</a:t>
            </a:r>
            <a:br>
              <a:rPr lang="en-GB" b="0" dirty="0">
                <a:solidFill>
                  <a:schemeClr val="tx1"/>
                </a:solidFill>
              </a:rPr>
            </a:br>
            <a:endParaRPr lang="en-GB" b="0" dirty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en-GB" b="0" dirty="0">
                <a:solidFill>
                  <a:schemeClr val="accent2"/>
                </a:solidFill>
              </a:rPr>
              <a:t>Capital contributed by owners</a:t>
            </a:r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“Share capital”, “Paid in capital” – based on par value</a:t>
            </a:r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“Share premium” </a:t>
            </a:r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What is the difference between share capital &amp; share premium accounts?</a:t>
            </a:r>
          </a:p>
          <a:p>
            <a:pPr lvl="1"/>
            <a:endParaRPr lang="en-GB" b="0" dirty="0">
              <a:solidFill>
                <a:schemeClr val="tx1"/>
              </a:solidFill>
            </a:endParaRPr>
          </a:p>
          <a:p>
            <a:pPr marL="514350" lvl="1" indent="-514350">
              <a:buFont typeface="+mj-lt"/>
              <a:buAutoNum type="arabicPeriod" startAt="2"/>
            </a:pPr>
            <a:r>
              <a:rPr lang="en-GB" sz="3000" b="0" dirty="0">
                <a:solidFill>
                  <a:schemeClr val="accent2"/>
                </a:solidFill>
              </a:rPr>
              <a:t>Arising from sale of goods &amp; services or the payment of dividends</a:t>
            </a:r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sz="3000" b="0" dirty="0">
                <a:solidFill>
                  <a:schemeClr val="tx1"/>
                </a:solidFill>
              </a:rPr>
              <a:t>“</a:t>
            </a:r>
            <a:r>
              <a:rPr lang="en-GB" sz="2000" b="0" dirty="0">
                <a:solidFill>
                  <a:schemeClr val="tx1"/>
                </a:solidFill>
              </a:rPr>
              <a:t>Retained earnings”, “Retained profit”</a:t>
            </a:r>
            <a:endParaRPr lang="en-GB" sz="2000" b="0" dirty="0"/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What does Retained Profit represent?</a:t>
            </a:r>
          </a:p>
          <a:p>
            <a:pPr lvl="1"/>
            <a:r>
              <a:rPr lang="en-GB" b="0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77625580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Financing</a:t>
            </a:r>
            <a:r>
              <a:rPr lang="fr-FR" dirty="0">
                <a:solidFill>
                  <a:schemeClr val="accent2"/>
                </a:solidFill>
              </a:rPr>
              <a:t> items - </a:t>
            </a:r>
            <a:r>
              <a:rPr lang="fr-FR" dirty="0" err="1">
                <a:solidFill>
                  <a:schemeClr val="accent2"/>
                </a:solidFill>
              </a:rPr>
              <a:t>Equity</a:t>
            </a:r>
            <a:endParaRPr lang="fr-FR" dirty="0">
              <a:solidFill>
                <a:schemeClr val="accent2"/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437466" cy="540000"/>
          </a:xfrm>
        </p:spPr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statement</a:t>
            </a:r>
            <a:r>
              <a:rPr lang="fr-FR" dirty="0"/>
              <a:t> of changes in </a:t>
            </a:r>
            <a:r>
              <a:rPr lang="fr-FR" dirty="0" err="1"/>
              <a:t>equity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915070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008847" cy="922789"/>
          </a:xfrm>
        </p:spPr>
        <p:txBody>
          <a:bodyPr>
            <a:normAutofit/>
          </a:bodyPr>
          <a:lstStyle/>
          <a:p>
            <a:r>
              <a:rPr lang="en-GB" sz="2800" b="0" dirty="0">
                <a:solidFill>
                  <a:schemeClr val="accent2"/>
                </a:solidFill>
              </a:rPr>
              <a:t>Statement of changes in equity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496546"/>
          </a:xfrm>
        </p:spPr>
        <p:txBody>
          <a:bodyPr>
            <a:normAutofit fontScale="77500" lnSpcReduction="20000"/>
          </a:bodyPr>
          <a:lstStyle/>
          <a:p>
            <a:r>
              <a:rPr lang="en-GB" b="0" dirty="0">
                <a:solidFill>
                  <a:schemeClr val="tx1"/>
                </a:solidFill>
              </a:rPr>
              <a:t>Owners are concerned with how their interest has changed</a:t>
            </a:r>
          </a:p>
          <a:p>
            <a:br>
              <a:rPr lang="en-GB" b="0" dirty="0">
                <a:solidFill>
                  <a:schemeClr val="tx1"/>
                </a:solidFill>
              </a:rPr>
            </a:br>
            <a:r>
              <a:rPr lang="en-GB" b="0" dirty="0">
                <a:solidFill>
                  <a:schemeClr val="tx1"/>
                </a:solidFill>
              </a:rPr>
              <a:t>Balance sheet gives limited info in Equity section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SOCIE provides a reconciliation of major movements in all equity accounts during year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See the SOCIE on IAS 1 template financial statements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Where would you find dividends paid?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GB" b="0" dirty="0">
                <a:solidFill>
                  <a:schemeClr val="accent2"/>
                </a:solidFill>
              </a:rPr>
              <a:t>Would you find it on an income statement ?</a:t>
            </a:r>
          </a:p>
        </p:txBody>
      </p:sp>
    </p:spTree>
    <p:extLst>
      <p:ext uri="{BB962C8B-B14F-4D97-AF65-F5344CB8AC3E}">
        <p14:creationId xmlns:p14="http://schemas.microsoft.com/office/powerpoint/2010/main" val="179848284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749"/>
      </p:ext>
    </p:extLst>
  </p:cSld>
  <p:clrMapOvr>
    <a:masterClrMapping/>
  </p:clrMapOvr>
</p:sld>
</file>

<file path=ppt/theme/theme1.xml><?xml version="1.0" encoding="utf-8"?>
<a:theme xmlns:a="http://schemas.openxmlformats.org/drawingml/2006/main" name="Bachelor ppt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D1DF12CF-91E1-447F-94D3-8EC675CB43B9}"/>
    </a:ext>
  </a:extLst>
</a:theme>
</file>

<file path=ppt/theme/theme10.xml><?xml version="1.0" encoding="utf-8"?>
<a:theme xmlns:a="http://schemas.openxmlformats.org/drawingml/2006/main" name="2_Intercalaires IMPRESS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31A12E-D33B-40D6-B6FD-E3080A10836E}"/>
    </a:ext>
  </a:extLst>
</a:theme>
</file>

<file path=ppt/theme/theme1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Intercalaires IMPRESS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31A12E-D33B-40D6-B6FD-E3080A10836E}"/>
    </a:ext>
  </a:extLst>
</a:theme>
</file>

<file path=ppt/theme/theme3.xml><?xml version="1.0" encoding="utf-8"?>
<a:theme xmlns:a="http://schemas.openxmlformats.org/drawingml/2006/main" name="Intercalaires PROJECT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8B82A57-FA02-4687-A590-645920FAB3F7}"/>
    </a:ext>
  </a:extLst>
</a:theme>
</file>

<file path=ppt/theme/theme4.xml><?xml version="1.0" encoding="utf-8"?>
<a:theme xmlns:a="http://schemas.openxmlformats.org/drawingml/2006/main" name="Intercalaires PROJECTION suit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283462FF-2D70-41BE-A49D-B14958AB2A05}"/>
    </a:ext>
  </a:extLst>
</a:theme>
</file>

<file path=ppt/theme/theme5.xml><?xml version="1.0" encoding="utf-8"?>
<a:theme xmlns:a="http://schemas.openxmlformats.org/drawingml/2006/main" name="Intro / Outr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A6B1B0A-6AA3-4C61-921B-DB8A75ABB369}"/>
    </a:ext>
  </a:extLst>
</a:theme>
</file>

<file path=ppt/theme/theme6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9FABF112-9E10-4131-92B6-CE2977FDFAA7}"/>
    </a:ext>
  </a:extLst>
</a:theme>
</file>

<file path=ppt/theme/theme7.xml><?xml version="1.0" encoding="utf-8"?>
<a:theme xmlns:a="http://schemas.openxmlformats.org/drawingml/2006/main" name="1_Accueil PG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0302BC-2ED6-404A-BFA6-AADEE919BDCB}"/>
    </a:ext>
  </a:extLst>
</a:theme>
</file>

<file path=ppt/theme/theme8.xml><?xml version="1.0" encoding="utf-8"?>
<a:theme xmlns:a="http://schemas.openxmlformats.org/drawingml/2006/main" name="Accueil PG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6" id="{F62C7BBF-7C81-6B43-AC22-A8E0EF1BF042}" vid="{44D468EA-0D26-1941-B20B-AAEC5ABDD985}"/>
    </a:ext>
  </a:extLst>
</a:theme>
</file>

<file path=ppt/theme/theme9.xml><?xml version="1.0" encoding="utf-8"?>
<a:theme xmlns:a="http://schemas.openxmlformats.org/drawingml/2006/main" name="1_Intercalaires PROJECT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8B82A57-FA02-4687-A590-645920FAB3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Bachelor ppt</Template>
  <TotalTime>1324</TotalTime>
  <Words>5169</Words>
  <Application>Microsoft Office PowerPoint</Application>
  <PresentationFormat>On-screen Show (4:3)</PresentationFormat>
  <Paragraphs>822</Paragraphs>
  <Slides>98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98</vt:i4>
      </vt:variant>
    </vt:vector>
  </HeadingPairs>
  <TitlesOfParts>
    <vt:vector size="118" baseType="lpstr">
      <vt:lpstr>Arial</vt:lpstr>
      <vt:lpstr>Arial</vt:lpstr>
      <vt:lpstr>Calibri</vt:lpstr>
      <vt:lpstr>Cambria Math</vt:lpstr>
      <vt:lpstr>Century Gothic</vt:lpstr>
      <vt:lpstr>Corbel</vt:lpstr>
      <vt:lpstr>Courier New</vt:lpstr>
      <vt:lpstr>Symbol</vt:lpstr>
      <vt:lpstr>Times New Roman</vt:lpstr>
      <vt:lpstr>Wingdings</vt:lpstr>
      <vt:lpstr>Bachelor ppt</vt:lpstr>
      <vt:lpstr>1_Intercalaires IMPRESSION</vt:lpstr>
      <vt:lpstr>Intercalaires PROJECTION</vt:lpstr>
      <vt:lpstr>Intercalaires PROJECTION suite</vt:lpstr>
      <vt:lpstr>Intro / Outro</vt:lpstr>
      <vt:lpstr>Thank You</vt:lpstr>
      <vt:lpstr>1_Accueil PGE</vt:lpstr>
      <vt:lpstr>Accueil PGE</vt:lpstr>
      <vt:lpstr>1_Intercalaires PROJECTION</vt:lpstr>
      <vt:lpstr>2_Intercalaires IMPRESSION</vt:lpstr>
      <vt:lpstr>International Financial Accounting</vt:lpstr>
      <vt:lpstr>Session 2</vt:lpstr>
      <vt:lpstr>PowerPoint Presentation</vt:lpstr>
      <vt:lpstr>AutoDesk &amp; Ayden</vt:lpstr>
      <vt:lpstr>Balance sheet</vt:lpstr>
      <vt:lpstr>Balance sheet equation</vt:lpstr>
      <vt:lpstr>Balance sheet</vt:lpstr>
      <vt:lpstr>Session 2:  Balance sheet</vt:lpstr>
      <vt:lpstr>Recap: English terminology</vt:lpstr>
      <vt:lpstr>PowerPoint Presentation</vt:lpstr>
      <vt:lpstr>Measuring assets</vt:lpstr>
      <vt:lpstr>Measurement</vt:lpstr>
      <vt:lpstr>Entry vs exit value</vt:lpstr>
      <vt:lpstr>Historical cost</vt:lpstr>
      <vt:lpstr>Fair value</vt:lpstr>
      <vt:lpstr>Which measurement base is most appropriate?</vt:lpstr>
      <vt:lpstr>Which measurement base is most appropriate?</vt:lpstr>
      <vt:lpstr>Measuring assets</vt:lpstr>
      <vt:lpstr>Fair value</vt:lpstr>
      <vt:lpstr>Fair value</vt:lpstr>
      <vt:lpstr>Key Definitions</vt:lpstr>
      <vt:lpstr>Key Definitions</vt:lpstr>
      <vt:lpstr>Fair Value Hierarchy</vt:lpstr>
      <vt:lpstr>3 levels of FV hierarchy</vt:lpstr>
      <vt:lpstr>3 levels of FV hierarchy</vt:lpstr>
      <vt:lpstr>Measuring assets</vt:lpstr>
      <vt:lpstr>Impairment of assets</vt:lpstr>
      <vt:lpstr>Definitions</vt:lpstr>
      <vt:lpstr>Background</vt:lpstr>
      <vt:lpstr>Indicators of impairment</vt:lpstr>
      <vt:lpstr>Example</vt:lpstr>
      <vt:lpstr>Answer</vt:lpstr>
      <vt:lpstr>Answer - Journal</vt:lpstr>
      <vt:lpstr>PowerPoint Presentation</vt:lpstr>
      <vt:lpstr>Investments / non-current assets</vt:lpstr>
      <vt:lpstr>Definitions</vt:lpstr>
      <vt:lpstr>Recognition</vt:lpstr>
      <vt:lpstr>Initial measurement</vt:lpstr>
      <vt:lpstr>Subsequent measurement</vt:lpstr>
      <vt:lpstr>Revaluation</vt:lpstr>
      <vt:lpstr>Example</vt:lpstr>
      <vt:lpstr>Example</vt:lpstr>
      <vt:lpstr>Loss on Revaluation</vt:lpstr>
      <vt:lpstr>Loss on Revaluation</vt:lpstr>
      <vt:lpstr>Loss on Revaluation</vt:lpstr>
      <vt:lpstr>Investments / non-current assets</vt:lpstr>
      <vt:lpstr>Criticism of accounting for R&amp;D &amp; Intangible assets</vt:lpstr>
      <vt:lpstr>Definitions</vt:lpstr>
      <vt:lpstr>Must meet “asset” definition</vt:lpstr>
      <vt:lpstr>Recognition</vt:lpstr>
      <vt:lpstr>Initial measurement</vt:lpstr>
      <vt:lpstr>Subsequent measurement</vt:lpstr>
      <vt:lpstr>Goodwill</vt:lpstr>
      <vt:lpstr>Research</vt:lpstr>
      <vt:lpstr>Development</vt:lpstr>
      <vt:lpstr>Development examples</vt:lpstr>
      <vt:lpstr>Investments / non-current assets</vt:lpstr>
      <vt:lpstr>Introduction</vt:lpstr>
      <vt:lpstr>Introduction</vt:lpstr>
      <vt:lpstr>Key IFRS 16 Principles</vt:lpstr>
      <vt:lpstr>Key IFRS 16 Principles</vt:lpstr>
      <vt:lpstr>LESSEES</vt:lpstr>
      <vt:lpstr>LESSEES: Accounting by lessees</vt:lpstr>
      <vt:lpstr>Accounting for ‘right-of-use’ asset</vt:lpstr>
      <vt:lpstr>PowerPoint Presentation</vt:lpstr>
      <vt:lpstr>PowerPoint Presentation</vt:lpstr>
      <vt:lpstr>PowerPoint Presentation</vt:lpstr>
      <vt:lpstr>PowerPoint Presentation</vt:lpstr>
      <vt:lpstr>LESSEES: Accounting by lessees</vt:lpstr>
      <vt:lpstr>LESSEES: Accounting by lessees</vt:lpstr>
      <vt:lpstr>PowerPoint Presentation</vt:lpstr>
      <vt:lpstr>PowerPoint Presentation</vt:lpstr>
      <vt:lpstr>Operating items</vt:lpstr>
      <vt:lpstr>Definition</vt:lpstr>
      <vt:lpstr>Initial recognition</vt:lpstr>
      <vt:lpstr>Cost of purchase</vt:lpstr>
      <vt:lpstr>Cost of conversion</vt:lpstr>
      <vt:lpstr>Subsequent measurement</vt:lpstr>
      <vt:lpstr>Operating items</vt:lpstr>
      <vt:lpstr>Provisions</vt:lpstr>
      <vt:lpstr>Provision vs liability</vt:lpstr>
      <vt:lpstr>Provision vs accrual</vt:lpstr>
      <vt:lpstr>Provision vs contra accounts</vt:lpstr>
      <vt:lpstr>Recognition of provision</vt:lpstr>
      <vt:lpstr>Contingent liability</vt:lpstr>
      <vt:lpstr>Contingent asset</vt:lpstr>
      <vt:lpstr>Measurement of provision</vt:lpstr>
      <vt:lpstr>Other issues</vt:lpstr>
      <vt:lpstr>Onerous contract</vt:lpstr>
      <vt:lpstr>Question for class #1</vt:lpstr>
      <vt:lpstr>Question for class #2</vt:lpstr>
      <vt:lpstr>Operating items</vt:lpstr>
      <vt:lpstr>PowerPoint Presentation</vt:lpstr>
      <vt:lpstr>Financing items - Equity</vt:lpstr>
      <vt:lpstr>Equity</vt:lpstr>
      <vt:lpstr>Financing items - Equity</vt:lpstr>
      <vt:lpstr>Statement of changes in equity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de la nouvelle présentation</dc:title>
  <dc:creator>Windows</dc:creator>
  <cp:lastModifiedBy>Sean Power</cp:lastModifiedBy>
  <cp:revision>149</cp:revision>
  <dcterms:created xsi:type="dcterms:W3CDTF">2019-09-09T08:31:32Z</dcterms:created>
  <dcterms:modified xsi:type="dcterms:W3CDTF">2021-09-18T17:11:52Z</dcterms:modified>
</cp:coreProperties>
</file>